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497" r:id="rId2"/>
    <p:sldId id="694" r:id="rId3"/>
    <p:sldId id="765" r:id="rId4"/>
    <p:sldId id="764" r:id="rId5"/>
    <p:sldId id="762" r:id="rId6"/>
    <p:sldId id="763" r:id="rId7"/>
    <p:sldId id="761" r:id="rId8"/>
    <p:sldId id="759" r:id="rId9"/>
    <p:sldId id="758" r:id="rId10"/>
    <p:sldId id="757" r:id="rId11"/>
    <p:sldId id="756" r:id="rId12"/>
    <p:sldId id="603" r:id="rId13"/>
    <p:sldId id="697" r:id="rId14"/>
    <p:sldId id="768" r:id="rId15"/>
    <p:sldId id="770" r:id="rId16"/>
    <p:sldId id="769" r:id="rId17"/>
    <p:sldId id="605" r:id="rId18"/>
    <p:sldId id="718" r:id="rId19"/>
    <p:sldId id="719" r:id="rId20"/>
    <p:sldId id="771" r:id="rId21"/>
    <p:sldId id="701" r:id="rId22"/>
    <p:sldId id="606" r:id="rId23"/>
    <p:sldId id="775" r:id="rId24"/>
    <p:sldId id="776" r:id="rId25"/>
    <p:sldId id="777" r:id="rId26"/>
    <p:sldId id="778" r:id="rId27"/>
    <p:sldId id="604" r:id="rId28"/>
    <p:sldId id="766" r:id="rId29"/>
    <p:sldId id="864" r:id="rId30"/>
    <p:sldId id="607" r:id="rId31"/>
    <p:sldId id="702" r:id="rId32"/>
    <p:sldId id="703" r:id="rId33"/>
    <p:sldId id="704" r:id="rId34"/>
    <p:sldId id="705" r:id="rId35"/>
    <p:sldId id="706" r:id="rId36"/>
    <p:sldId id="709" r:id="rId37"/>
    <p:sldId id="711" r:id="rId38"/>
    <p:sldId id="710" r:id="rId39"/>
    <p:sldId id="713" r:id="rId40"/>
    <p:sldId id="712" r:id="rId41"/>
    <p:sldId id="612" r:id="rId42"/>
    <p:sldId id="613" r:id="rId43"/>
    <p:sldId id="714" r:id="rId44"/>
    <p:sldId id="715" r:id="rId45"/>
    <p:sldId id="755" r:id="rId46"/>
    <p:sldId id="716" r:id="rId47"/>
    <p:sldId id="717" r:id="rId48"/>
    <p:sldId id="646" r:id="rId49"/>
    <p:sldId id="721" r:id="rId50"/>
    <p:sldId id="722" r:id="rId51"/>
    <p:sldId id="647" r:id="rId52"/>
    <p:sldId id="723" r:id="rId53"/>
    <p:sldId id="724" r:id="rId54"/>
    <p:sldId id="779" r:id="rId55"/>
    <p:sldId id="780" r:id="rId56"/>
    <p:sldId id="781" r:id="rId57"/>
    <p:sldId id="633" r:id="rId58"/>
    <p:sldId id="641" r:id="rId59"/>
    <p:sldId id="725" r:id="rId60"/>
    <p:sldId id="728" r:id="rId61"/>
    <p:sldId id="727" r:id="rId62"/>
    <p:sldId id="726" r:id="rId63"/>
    <p:sldId id="730" r:id="rId64"/>
    <p:sldId id="729" r:id="rId65"/>
    <p:sldId id="616" r:id="rId66"/>
    <p:sldId id="734" r:id="rId67"/>
    <p:sldId id="655" r:id="rId68"/>
    <p:sldId id="733" r:id="rId69"/>
    <p:sldId id="732" r:id="rId70"/>
    <p:sldId id="731" r:id="rId71"/>
    <p:sldId id="736" r:id="rId72"/>
    <p:sldId id="737" r:id="rId73"/>
    <p:sldId id="740" r:id="rId74"/>
    <p:sldId id="739" r:id="rId75"/>
    <p:sldId id="738" r:id="rId76"/>
    <p:sldId id="664" r:id="rId77"/>
    <p:sldId id="746" r:id="rId78"/>
    <p:sldId id="745" r:id="rId79"/>
    <p:sldId id="744" r:id="rId80"/>
    <p:sldId id="743" r:id="rId81"/>
    <p:sldId id="742" r:id="rId82"/>
    <p:sldId id="747" r:id="rId83"/>
    <p:sldId id="748" r:id="rId84"/>
    <p:sldId id="665" r:id="rId85"/>
    <p:sldId id="751" r:id="rId86"/>
    <p:sldId id="750" r:id="rId87"/>
    <p:sldId id="749" r:id="rId88"/>
    <p:sldId id="666" r:id="rId89"/>
    <p:sldId id="752" r:id="rId90"/>
    <p:sldId id="772" r:id="rId91"/>
    <p:sldId id="773" r:id="rId92"/>
    <p:sldId id="774" r:id="rId93"/>
    <p:sldId id="753" r:id="rId94"/>
    <p:sldId id="754" r:id="rId95"/>
    <p:sldId id="782" r:id="rId96"/>
    <p:sldId id="783" r:id="rId97"/>
    <p:sldId id="784" r:id="rId98"/>
  </p:sldIdLst>
  <p:sldSz cx="9144000" cy="6858000" type="screen4x3"/>
  <p:notesSz cx="6858000" cy="9144000"/>
  <p:custDataLst>
    <p:tags r:id="rId10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292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F2F"/>
    <a:srgbClr val="373737"/>
    <a:srgbClr val="28516A"/>
    <a:srgbClr val="C0504D"/>
    <a:srgbClr val="1F788D"/>
    <a:srgbClr val="FF513D"/>
    <a:srgbClr val="BC40A3"/>
    <a:srgbClr val="54748B"/>
    <a:srgbClr val="FFFFFF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5588" autoAdjust="0"/>
  </p:normalViewPr>
  <p:slideViewPr>
    <p:cSldViewPr>
      <p:cViewPr varScale="1">
        <p:scale>
          <a:sx n="127" d="100"/>
          <a:sy n="127" d="100"/>
        </p:scale>
        <p:origin x="768" y="184"/>
      </p:cViewPr>
      <p:guideLst>
        <p:guide pos="385"/>
        <p:guide orient="horz" pos="709"/>
        <p:guide orient="horz" pos="436"/>
        <p:guide orient="horz" pos="4292"/>
        <p:guide orient="horz" pos="1162"/>
        <p:guide pos="4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25.11.20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6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53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06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58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78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938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87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3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74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03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92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08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28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99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07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71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83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548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7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25.11.20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.png"/><Relationship Id="rId7" Type="http://schemas.openxmlformats.org/officeDocument/2006/relationships/image" Target="../media/image3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280.png"/><Relationship Id="rId9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7.png"/><Relationship Id="rId10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0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audio" Target="../media/audio1.wav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audio" Target="../media/audio1.wav"/><Relationship Id="rId3" Type="http://schemas.openxmlformats.org/officeDocument/2006/relationships/image" Target="../media/image360.png"/><Relationship Id="rId7" Type="http://schemas.openxmlformats.org/officeDocument/2006/relationships/image" Target="../media/image42.png"/><Relationship Id="rId12" Type="http://schemas.openxmlformats.org/officeDocument/2006/relationships/image" Target="../media/image3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0.png"/><Relationship Id="rId5" Type="http://schemas.openxmlformats.org/officeDocument/2006/relationships/image" Target="../media/image44.pn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7" Type="http://schemas.openxmlformats.org/officeDocument/2006/relationships/image" Target="../media/image37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7" Type="http://schemas.openxmlformats.org/officeDocument/2006/relationships/image" Target="../media/image38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audio" Target="../media/audio1.wav"/><Relationship Id="rId7" Type="http://schemas.openxmlformats.org/officeDocument/2006/relationships/image" Target="../media/image620.png"/><Relationship Id="rId12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4.png"/><Relationship Id="rId10" Type="http://schemas.openxmlformats.org/officeDocument/2006/relationships/image" Target="../media/image481.png"/><Relationship Id="rId9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audio" Target="../media/audio1.wav"/><Relationship Id="rId3" Type="http://schemas.openxmlformats.org/officeDocument/2006/relationships/image" Target="../media/image66.png"/><Relationship Id="rId7" Type="http://schemas.openxmlformats.org/officeDocument/2006/relationships/image" Target="../media/image620.png"/><Relationship Id="rId12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4.png"/><Relationship Id="rId10" Type="http://schemas.openxmlformats.org/officeDocument/2006/relationships/image" Target="../media/image481.png"/><Relationship Id="rId9" Type="http://schemas.openxmlformats.org/officeDocument/2006/relationships/image" Target="../media/image4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audio" Target="../media/audio1.wav"/><Relationship Id="rId3" Type="http://schemas.openxmlformats.org/officeDocument/2006/relationships/image" Target="../media/image66.png"/><Relationship Id="rId7" Type="http://schemas.openxmlformats.org/officeDocument/2006/relationships/image" Target="../media/image620.png"/><Relationship Id="rId12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4.png"/><Relationship Id="rId10" Type="http://schemas.openxmlformats.org/officeDocument/2006/relationships/image" Target="../media/image481.png"/><Relationship Id="rId9" Type="http://schemas.openxmlformats.org/officeDocument/2006/relationships/image" Target="../media/image4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9.png"/><Relationship Id="rId3" Type="http://schemas.openxmlformats.org/officeDocument/2006/relationships/image" Target="../media/image68.png"/><Relationship Id="rId7" Type="http://schemas.openxmlformats.org/officeDocument/2006/relationships/image" Target="../media/image620.png"/><Relationship Id="rId12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4.png"/><Relationship Id="rId10" Type="http://schemas.openxmlformats.org/officeDocument/2006/relationships/image" Target="../media/image481.png"/><Relationship Id="rId4" Type="http://schemas.openxmlformats.org/officeDocument/2006/relationships/image" Target="../media/image66.png"/><Relationship Id="rId9" Type="http://schemas.openxmlformats.org/officeDocument/2006/relationships/image" Target="../media/image470.png"/><Relationship Id="rId1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70.png"/><Relationship Id="rId7" Type="http://schemas.openxmlformats.org/officeDocument/2006/relationships/image" Target="../media/image6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9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72.png"/><Relationship Id="rId7" Type="http://schemas.openxmlformats.org/officeDocument/2006/relationships/image" Target="../media/image6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3.png"/><Relationship Id="rId9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4.png"/><Relationship Id="rId4" Type="http://schemas.openxmlformats.org/officeDocument/2006/relationships/image" Target="../media/image7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711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11" Type="http://schemas.openxmlformats.org/officeDocument/2006/relationships/audio" Target="../media/audio1.wav"/><Relationship Id="rId5" Type="http://schemas.openxmlformats.org/officeDocument/2006/relationships/image" Target="../media/image80.png"/><Relationship Id="rId10" Type="http://schemas.openxmlformats.org/officeDocument/2006/relationships/image" Target="../media/image78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7" Type="http://schemas.openxmlformats.org/officeDocument/2006/relationships/image" Target="../media/image6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11" Type="http://schemas.openxmlformats.org/officeDocument/2006/relationships/audio" Target="../media/audio1.wav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89.png"/><Relationship Id="rId7" Type="http://schemas.openxmlformats.org/officeDocument/2006/relationships/image" Target="../media/image6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11" Type="http://schemas.openxmlformats.org/officeDocument/2006/relationships/audio" Target="../media/audio1.wav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89.png"/><Relationship Id="rId7" Type="http://schemas.openxmlformats.org/officeDocument/2006/relationships/image" Target="../media/image6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11" Type="http://schemas.openxmlformats.org/officeDocument/2006/relationships/audio" Target="../media/audio1.wav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audio" Target="../media/audio1.wav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audio" Target="../media/audio1.wav"/><Relationship Id="rId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92.png"/><Relationship Id="rId7" Type="http://schemas.openxmlformats.org/officeDocument/2006/relationships/image" Target="../media/image8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8.png"/><Relationship Id="rId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7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94.png"/><Relationship Id="rId7" Type="http://schemas.openxmlformats.org/officeDocument/2006/relationships/image" Target="../media/image6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11" Type="http://schemas.openxmlformats.org/officeDocument/2006/relationships/audio" Target="../media/audio1.wav"/><Relationship Id="rId5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95.png"/><Relationship Id="rId9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96.png"/><Relationship Id="rId7" Type="http://schemas.openxmlformats.org/officeDocument/2006/relationships/image" Target="../media/image6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audio" Target="../media/audio1.wav"/><Relationship Id="rId5" Type="http://schemas.openxmlformats.org/officeDocument/2006/relationships/image" Target="../media/image95.png"/><Relationship Id="rId10" Type="http://schemas.openxmlformats.org/officeDocument/2006/relationships/image" Target="../media/image88.png"/><Relationship Id="rId4" Type="http://schemas.openxmlformats.org/officeDocument/2006/relationships/image" Target="../media/image94.png"/><Relationship Id="rId9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00.png"/><Relationship Id="rId7" Type="http://schemas.openxmlformats.org/officeDocument/2006/relationships/image" Target="../media/image39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2.png"/><Relationship Id="rId10" Type="http://schemas.openxmlformats.org/officeDocument/2006/relationships/audio" Target="../media/audio1.wav"/><Relationship Id="rId4" Type="http://schemas.openxmlformats.org/officeDocument/2006/relationships/image" Target="../media/image101.png"/><Relationship Id="rId9" Type="http://schemas.openxmlformats.org/officeDocument/2006/relationships/image" Target="../media/image39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07.png"/><Relationship Id="rId4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Схема математической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3329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Выборка:">
                <a:extLst>
                  <a:ext uri="{FF2B5EF4-FFF2-40B4-BE49-F238E27FC236}">
                    <a16:creationId xmlns:a16="http://schemas.microsoft.com/office/drawing/2014/main" id="{ECFF1869-A6DC-E341-9315-38DC447A867E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5" name="Выборка:">
                <a:extLst>
                  <a:ext uri="{FF2B5EF4-FFF2-40B4-BE49-F238E27FC236}">
                    <a16:creationId xmlns:a16="http://schemas.microsoft.com/office/drawing/2014/main" id="{ECFF1869-A6DC-E341-9315-38DC447A8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376CBA4F-4325-0149-8C03-DFB2DDAE8C85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376CBA4F-4325-0149-8C03-DFB2DDAE8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F1775CB1-DCFC-3C4B-BD55-9A31DD0C83F6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F1775CB1-DCFC-3C4B-BD55-9A31DD0C8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52CF1D1F-19A2-6D4F-B1D2-8896851B1CAC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EE649423-1E9E-8447-A06A-7417484C3783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A90518FF-BC81-644B-A182-97CE22DE415F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Как оценить:…">
            <a:extLst>
              <a:ext uri="{FF2B5EF4-FFF2-40B4-BE49-F238E27FC236}">
                <a16:creationId xmlns:a16="http://schemas.microsoft.com/office/drawing/2014/main" id="{485D3EBA-4738-D547-8334-E4878B9B9276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8" name="Союзники :…">
            <a:extLst>
              <a:ext uri="{FF2B5EF4-FFF2-40B4-BE49-F238E27FC236}">
                <a16:creationId xmlns:a16="http://schemas.microsoft.com/office/drawing/2014/main" id="{0EA65395-BFE0-BB4B-8F40-3C46D4851D3E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cxnSp>
        <p:nvCxnSpPr>
          <p:cNvPr id="36" name="Прямая со стрелкой 3">
            <a:extLst>
              <a:ext uri="{FF2B5EF4-FFF2-40B4-BE49-F238E27FC236}">
                <a16:creationId xmlns:a16="http://schemas.microsoft.com/office/drawing/2014/main" id="{ADC9FC3D-4F3D-3643-841B-B9B2419682ED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26">
            <a:extLst>
              <a:ext uri="{FF2B5EF4-FFF2-40B4-BE49-F238E27FC236}">
                <a16:creationId xmlns:a16="http://schemas.microsoft.com/office/drawing/2014/main" id="{B987975E-3243-5D45-A49B-2A109516F9C7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4">
                <a:extLst>
                  <a:ext uri="{FF2B5EF4-FFF2-40B4-BE49-F238E27FC236}">
                    <a16:creationId xmlns:a16="http://schemas.microsoft.com/office/drawing/2014/main" id="{5404E6FD-B747-B44E-8C3A-A1195171EBB1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8" name="Прямоугольник 4">
                <a:extLst>
                  <a:ext uri="{FF2B5EF4-FFF2-40B4-BE49-F238E27FC236}">
                    <a16:creationId xmlns:a16="http://schemas.microsoft.com/office/drawing/2014/main" id="{5404E6FD-B747-B44E-8C3A-A1195171E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араметры:">
                <a:extLst>
                  <a:ext uri="{FF2B5EF4-FFF2-40B4-BE49-F238E27FC236}">
                    <a16:creationId xmlns:a16="http://schemas.microsoft.com/office/drawing/2014/main" id="{EBCEB626-F0A6-384F-8926-0BCE7C6A778C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9" name="Параметры:">
                <a:extLst>
                  <a:ext uri="{FF2B5EF4-FFF2-40B4-BE49-F238E27FC236}">
                    <a16:creationId xmlns:a16="http://schemas.microsoft.com/office/drawing/2014/main" id="{EBCEB626-F0A6-384F-8926-0BCE7C6A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Выборка:">
                <a:extLst>
                  <a:ext uri="{FF2B5EF4-FFF2-40B4-BE49-F238E27FC236}">
                    <a16:creationId xmlns:a16="http://schemas.microsoft.com/office/drawing/2014/main" id="{E563B944-E669-FE4C-B3B7-C7BCA55FAE5E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23" name="Выборка:">
                <a:extLst>
                  <a:ext uri="{FF2B5EF4-FFF2-40B4-BE49-F238E27FC236}">
                    <a16:creationId xmlns:a16="http://schemas.microsoft.com/office/drawing/2014/main" id="{E563B944-E669-FE4C-B3B7-C7BCA55FA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ECE7C075-BFBF-48C1-9C22-C896A8682ED0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ECE7C075-BFBF-48C1-9C22-C896A8682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6F26F24-DE8C-45EE-BC78-2844135650D6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6F26F24-DE8C-45EE-BC78-28441356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">
            <a:extLst>
              <a:ext uri="{FF2B5EF4-FFF2-40B4-BE49-F238E27FC236}">
                <a16:creationId xmlns:a16="http://schemas.microsoft.com/office/drawing/2014/main" id="{05F8D7A7-D2C0-42B3-95B6-E7D79717D121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7" name="Ответы на  вопросы…">
            <a:extLst>
              <a:ext uri="{FF2B5EF4-FFF2-40B4-BE49-F238E27FC236}">
                <a16:creationId xmlns:a16="http://schemas.microsoft.com/office/drawing/2014/main" id="{077C84A5-3533-4D03-AAFE-2581517BA59C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18" name="Точность  оценки, прогнозов…">
            <a:extLst>
              <a:ext uri="{FF2B5EF4-FFF2-40B4-BE49-F238E27FC236}">
                <a16:creationId xmlns:a16="http://schemas.microsoft.com/office/drawing/2014/main" id="{81777432-0723-469E-82B1-CA2AB05A266A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1" name="Как оценить:…">
            <a:extLst>
              <a:ext uri="{FF2B5EF4-FFF2-40B4-BE49-F238E27FC236}">
                <a16:creationId xmlns:a16="http://schemas.microsoft.com/office/drawing/2014/main" id="{37608AC2-E5E5-47B5-9C26-9DDE48A63BC9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2" name="Союзники :…">
            <a:extLst>
              <a:ext uri="{FF2B5EF4-FFF2-40B4-BE49-F238E27FC236}">
                <a16:creationId xmlns:a16="http://schemas.microsoft.com/office/drawing/2014/main" id="{4BA74DAF-DEC4-4A1E-AC02-0AB0B33B50E3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4" name="Хорошие свойства:…">
            <a:extLst>
              <a:ext uri="{FF2B5EF4-FFF2-40B4-BE49-F238E27FC236}">
                <a16:creationId xmlns:a16="http://schemas.microsoft.com/office/drawing/2014/main" id="{DD4AE5C1-5427-4A5C-9C79-3C65DF2BC313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81E97FB-9BFB-415E-AEA9-082E9C86104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436BF92-E7C6-4D5B-95A2-49196C28898F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3565A69-67A3-4134-8583-46EE00B6C4CA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3565A69-67A3-4134-8583-46EE00B6C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араметры:">
                <a:extLst>
                  <a:ext uri="{FF2B5EF4-FFF2-40B4-BE49-F238E27FC236}">
                    <a16:creationId xmlns:a16="http://schemas.microsoft.com/office/drawing/2014/main" id="{BC9F22E9-57C3-FC44-8EE6-852B9DBB4679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араметры:">
                <a:extLst>
                  <a:ext uri="{FF2B5EF4-FFF2-40B4-BE49-F238E27FC236}">
                    <a16:creationId xmlns:a16="http://schemas.microsoft.com/office/drawing/2014/main" id="{BC9F22E9-57C3-FC44-8EE6-852B9DBB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E56DC10E-3740-4044-8C11-31A074A7438F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Метод моментов</a:t>
            </a:r>
          </a:p>
        </p:txBody>
      </p:sp>
    </p:spTree>
    <p:extLst>
      <p:ext uri="{BB962C8B-B14F-4D97-AF65-F5344CB8AC3E}">
        <p14:creationId xmlns:p14="http://schemas.microsoft.com/office/powerpoint/2010/main" val="5093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wrap="square" rIns="0" bIns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C2A6CAE-94D3-2B4B-ADA2-1B46BA8849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</p:spPr>
            <p:txBody>
              <a:bodyPr vert="horz" wrap="square" lIns="90000" tIns="0" rIns="46800" bIns="0" rtlCol="0" anchor="t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одинаково независимо распределены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6C2A6CAE-94D3-2B4B-ADA2-1B46BA8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  <a:blipFill>
                <a:blip r:embed="rId3"/>
                <a:stretch>
                  <a:fillRect t="-23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85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B0F9D001-748D-3540-932D-9EF8E7AC2C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</p:spPr>
            <p:txBody>
              <a:bodyPr vert="horz" wrap="square" lIns="90000" tIns="0" rIns="46800" bIns="0" rtlCol="0" anchor="t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одинаково независимо распределены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Момент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зависит от неизвестного параметра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B0F9D001-748D-3540-932D-9EF8E7AC2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  <a:blipFill>
                <a:blip r:embed="rId3"/>
                <a:stretch>
                  <a:fillRect l="-942" t="-23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7E4657B-FB51-964D-9E12-6C1213F17DAB}"/>
                  </a:ext>
                </a:extLst>
              </p:cNvPr>
              <p:cNvSpPr/>
              <p:nvPr/>
            </p:nvSpPr>
            <p:spPr>
              <a:xfrm>
                <a:off x="3457828" y="1844824"/>
                <a:ext cx="2212529" cy="511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F7E4657B-FB51-964D-9E12-6C1213F17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28" y="1844824"/>
                <a:ext cx="2212529" cy="51110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2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440A890-B000-B843-A286-49EAD708E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</p:spPr>
            <p:txBody>
              <a:bodyPr vert="horz" wrap="square" lIns="90000" tIns="0" rIns="46800" bIns="0" rtlCol="0" anchor="t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одинаково независимо распределены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Момент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зависит от неизвестного параметра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Оценкой метода моментов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называется случайная величина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440A890-B000-B843-A286-49EAD708E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  <a:blipFill>
                <a:blip r:embed="rId3"/>
                <a:stretch>
                  <a:fillRect l="-942" t="-23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5">
                <a:extLst>
                  <a:ext uri="{FF2B5EF4-FFF2-40B4-BE49-F238E27FC236}">
                    <a16:creationId xmlns:a16="http://schemas.microsoft.com/office/drawing/2014/main" id="{B683BB7E-0E3A-F647-9926-63A4A561CA17}"/>
                  </a:ext>
                </a:extLst>
              </p:cNvPr>
              <p:cNvSpPr/>
              <p:nvPr/>
            </p:nvSpPr>
            <p:spPr>
              <a:xfrm>
                <a:off x="3457828" y="1844824"/>
                <a:ext cx="2212529" cy="511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Прямоугольник 5">
                <a:extLst>
                  <a:ext uri="{FF2B5EF4-FFF2-40B4-BE49-F238E27FC236}">
                    <a16:creationId xmlns:a16="http://schemas.microsoft.com/office/drawing/2014/main" id="{B683BB7E-0E3A-F647-9926-63A4A561C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28" y="1844824"/>
                <a:ext cx="2212529" cy="51110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9BD5314D-FF2D-E043-AA77-DCED391B136C}"/>
                  </a:ext>
                </a:extLst>
              </p:cNvPr>
              <p:cNvSpPr/>
              <p:nvPr/>
            </p:nvSpPr>
            <p:spPr>
              <a:xfrm>
                <a:off x="3328529" y="3249740"/>
                <a:ext cx="2471126" cy="496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)</a:t>
                </a:r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Прямоугольник 7">
                <a:extLst>
                  <a:ext uri="{FF2B5EF4-FFF2-40B4-BE49-F238E27FC236}">
                    <a16:creationId xmlns:a16="http://schemas.microsoft.com/office/drawing/2014/main" id="{9BD5314D-FF2D-E043-AA77-DCED391B1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529" y="3249740"/>
                <a:ext cx="2471126" cy="496996"/>
              </a:xfrm>
              <a:prstGeom prst="rect">
                <a:avLst/>
              </a:prstGeom>
              <a:blipFill>
                <a:blip r:embed="rId5"/>
                <a:stretch>
                  <a:fillRect t="-5000" b="-27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/>
              <p:cNvSpPr txBox="1">
                <a:spLocks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</p:spPr>
            <p:txBody>
              <a:bodyPr vert="horz" wrap="square" lIns="90000" tIns="0" rIns="46800" bIns="0" rtlCol="0" anchor="t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одинаково независимо распределены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Момент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зависит от неизвестного параметра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Оценкой метода моментов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называется случайная величина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То есть оценка получается решением уравнения </a:t>
                </a:r>
                <a:endParaRPr lang="en-US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3788922"/>
              </a:xfrm>
              <a:prstGeom prst="rect">
                <a:avLst/>
              </a:prstGeom>
              <a:blipFill>
                <a:blip r:embed="rId3"/>
                <a:stretch>
                  <a:fillRect l="-942" t="-2341" b="-3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2EB8D6C-5A28-944F-9FD0-1E2A9FB61B51}"/>
                  </a:ext>
                </a:extLst>
              </p:cNvPr>
              <p:cNvSpPr/>
              <p:nvPr/>
            </p:nvSpPr>
            <p:spPr>
              <a:xfrm>
                <a:off x="3457828" y="1844824"/>
                <a:ext cx="2212529" cy="511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2EB8D6C-5A28-944F-9FD0-1E2A9FB61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28" y="1844824"/>
                <a:ext cx="2212529" cy="51110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80C3BA2-9369-4244-8CF1-17918A992137}"/>
                  </a:ext>
                </a:extLst>
              </p:cNvPr>
              <p:cNvSpPr/>
              <p:nvPr/>
            </p:nvSpPr>
            <p:spPr>
              <a:xfrm>
                <a:off x="3328529" y="3249740"/>
                <a:ext cx="2471126" cy="496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)</a:t>
                </a:r>
                <a:r>
                  <a:rPr lang="ru-RU" sz="2400" dirty="0">
                    <a:solidFill>
                      <a:srgbClr val="28516A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80C3BA2-9369-4244-8CF1-17918A99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529" y="3249740"/>
                <a:ext cx="2471126" cy="496996"/>
              </a:xfrm>
              <a:prstGeom prst="rect">
                <a:avLst/>
              </a:prstGeom>
              <a:blipFill>
                <a:blip r:embed="rId5"/>
                <a:stretch>
                  <a:fillRect t="-5000" b="-27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98BB42-34E1-F246-976B-7CB4853E433D}"/>
                  </a:ext>
                </a:extLst>
              </p:cNvPr>
              <p:cNvSpPr/>
              <p:nvPr/>
            </p:nvSpPr>
            <p:spPr>
              <a:xfrm>
                <a:off x="3541248" y="4640550"/>
                <a:ext cx="2045688" cy="1085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98BB42-34E1-F246-976B-7CB4853E4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48" y="4640550"/>
                <a:ext cx="2045688" cy="1085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2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/>
              <p:cNvSpPr txBox="1">
                <a:spLocks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Чаще всего хватает первого момента и берут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то есть решают уравнение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5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  <a:blipFill>
                <a:blip r:embed="rId3"/>
                <a:stretch>
                  <a:fillRect l="-942" t="-16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98BB42-34E1-F246-976B-7CB4853E433D}"/>
                  </a:ext>
                </a:extLst>
              </p:cNvPr>
              <p:cNvSpPr/>
              <p:nvPr/>
            </p:nvSpPr>
            <p:spPr>
              <a:xfrm>
                <a:off x="3640334" y="1484784"/>
                <a:ext cx="1863331" cy="102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B98BB42-34E1-F246-976B-7CB4853E4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34" y="1484784"/>
                <a:ext cx="1863331" cy="102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0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7C4458-6898-8E42-A902-E7951ED04A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оказывается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тогда используют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моменты более высоких порядков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AD7C4458-6898-8E42-A902-E7951ED04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  <a:blipFill>
                <a:blip r:embed="rId3"/>
                <a:stretch>
                  <a:fillRect l="-942" t="-16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4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3">
                <a:extLst>
                  <a:ext uri="{FF2B5EF4-FFF2-40B4-BE49-F238E27FC236}">
                    <a16:creationId xmlns:a16="http://schemas.microsoft.com/office/drawing/2014/main" id="{C37E0DD5-DBB8-A141-9646-DE8BCE8B1A1E}"/>
                  </a:ext>
                </a:extLst>
              </p:cNvPr>
              <p:cNvSpPr/>
              <p:nvPr/>
            </p:nvSpPr>
            <p:spPr>
              <a:xfrm>
                <a:off x="5933278" y="3808504"/>
                <a:ext cx="1574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3">
                <a:extLst>
                  <a:ext uri="{FF2B5EF4-FFF2-40B4-BE49-F238E27FC236}">
                    <a16:creationId xmlns:a16="http://schemas.microsoft.com/office/drawing/2014/main" id="{C37E0DD5-DBB8-A141-9646-DE8BCE8B1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78" y="3808504"/>
                <a:ext cx="157498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816BB194-0C13-7549-96B9-D3736352CABC}"/>
                  </a:ext>
                </a:extLst>
              </p:cNvPr>
              <p:cNvSpPr/>
              <p:nvPr/>
            </p:nvSpPr>
            <p:spPr>
              <a:xfrm>
                <a:off x="6788404" y="1455167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5">
                <a:extLst>
                  <a:ext uri="{FF2B5EF4-FFF2-40B4-BE49-F238E27FC236}">
                    <a16:creationId xmlns:a16="http://schemas.microsoft.com/office/drawing/2014/main" id="{816BB194-0C13-7549-96B9-D3736352C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04" y="1455167"/>
                <a:ext cx="877869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40">
                <a:extLst>
                  <a:ext uri="{FF2B5EF4-FFF2-40B4-BE49-F238E27FC236}">
                    <a16:creationId xmlns:a16="http://schemas.microsoft.com/office/drawing/2014/main" id="{04D83073-369F-F94C-A38D-2052371DA705}"/>
                  </a:ext>
                </a:extLst>
              </p:cNvPr>
              <p:cNvSpPr/>
              <p:nvPr/>
            </p:nvSpPr>
            <p:spPr>
              <a:xfrm>
                <a:off x="8417261" y="3161711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40">
                <a:extLst>
                  <a:ext uri="{FF2B5EF4-FFF2-40B4-BE49-F238E27FC236}">
                    <a16:creationId xmlns:a16="http://schemas.microsoft.com/office/drawing/2014/main" id="{04D83073-369F-F94C-A38D-2052371DA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61" y="3161711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41">
                <a:extLst>
                  <a:ext uri="{FF2B5EF4-FFF2-40B4-BE49-F238E27FC236}">
                    <a16:creationId xmlns:a16="http://schemas.microsoft.com/office/drawing/2014/main" id="{13F0EE5E-394F-F547-A29C-7C24AF790108}"/>
                  </a:ext>
                </a:extLst>
              </p:cNvPr>
              <p:cNvSpPr/>
              <p:nvPr/>
            </p:nvSpPr>
            <p:spPr>
              <a:xfrm>
                <a:off x="7249414" y="3207878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41">
                <a:extLst>
                  <a:ext uri="{FF2B5EF4-FFF2-40B4-BE49-F238E27FC236}">
                    <a16:creationId xmlns:a16="http://schemas.microsoft.com/office/drawing/2014/main" id="{13F0EE5E-394F-F547-A29C-7C24AF790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14" y="3207878"/>
                <a:ext cx="43255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42">
                <a:extLst>
                  <a:ext uri="{FF2B5EF4-FFF2-40B4-BE49-F238E27FC236}">
                    <a16:creationId xmlns:a16="http://schemas.microsoft.com/office/drawing/2014/main" id="{061F3690-B028-A245-B139-5E10040AD888}"/>
                  </a:ext>
                </a:extLst>
              </p:cNvPr>
              <p:cNvSpPr/>
              <p:nvPr/>
            </p:nvSpPr>
            <p:spPr>
              <a:xfrm>
                <a:off x="5506668" y="3207878"/>
                <a:ext cx="681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42">
                <a:extLst>
                  <a:ext uri="{FF2B5EF4-FFF2-40B4-BE49-F238E27FC236}">
                    <a16:creationId xmlns:a16="http://schemas.microsoft.com/office/drawing/2014/main" id="{061F3690-B028-A245-B139-5E10040AD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668" y="3207878"/>
                <a:ext cx="68101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3">
                <a:extLst>
                  <a:ext uri="{FF2B5EF4-FFF2-40B4-BE49-F238E27FC236}">
                    <a16:creationId xmlns:a16="http://schemas.microsoft.com/office/drawing/2014/main" id="{9B1BF997-1462-B646-B918-3FB754F65773}"/>
                  </a:ext>
                </a:extLst>
              </p:cNvPr>
              <p:cNvSpPr/>
              <p:nvPr/>
            </p:nvSpPr>
            <p:spPr>
              <a:xfrm>
                <a:off x="6329148" y="3102515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43">
                <a:extLst>
                  <a:ext uri="{FF2B5EF4-FFF2-40B4-BE49-F238E27FC236}">
                    <a16:creationId xmlns:a16="http://schemas.microsoft.com/office/drawing/2014/main" id="{9B1BF997-1462-B646-B918-3FB754F6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148" y="3102515"/>
                <a:ext cx="4203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ine">
            <a:extLst>
              <a:ext uri="{FF2B5EF4-FFF2-40B4-BE49-F238E27FC236}">
                <a16:creationId xmlns:a16="http://schemas.microsoft.com/office/drawing/2014/main" id="{4CAB7264-0523-7C49-92E2-0B5C3EDBDB2E}"/>
              </a:ext>
            </a:extLst>
          </p:cNvPr>
          <p:cNvSpPr/>
          <p:nvPr/>
        </p:nvSpPr>
        <p:spPr>
          <a:xfrm flipV="1">
            <a:off x="6720770" y="1783561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1EE173EA-331D-DA49-9433-D7A27AD1FDFB}"/>
              </a:ext>
            </a:extLst>
          </p:cNvPr>
          <p:cNvSpPr/>
          <p:nvPr/>
        </p:nvSpPr>
        <p:spPr>
          <a:xfrm>
            <a:off x="4979502" y="3155476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36EC68ED-C209-7E45-87B5-6036BE131AE4}"/>
              </a:ext>
            </a:extLst>
          </p:cNvPr>
          <p:cNvSpPr/>
          <p:nvPr/>
        </p:nvSpPr>
        <p:spPr>
          <a:xfrm>
            <a:off x="5891350" y="2138953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AF8476D6-5930-014F-9D5E-27CC0E8272E4}"/>
              </a:ext>
            </a:extLst>
          </p:cNvPr>
          <p:cNvSpPr/>
          <p:nvPr/>
        </p:nvSpPr>
        <p:spPr>
          <a:xfrm>
            <a:off x="4932040" y="3155476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66B684D3-6111-1743-AFB7-01B479C2AFB2}"/>
              </a:ext>
            </a:extLst>
          </p:cNvPr>
          <p:cNvSpPr/>
          <p:nvPr/>
        </p:nvSpPr>
        <p:spPr>
          <a:xfrm flipH="1">
            <a:off x="7549755" y="3155476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CE134C67-4245-AA46-B8BF-479970BBD7E8}"/>
              </a:ext>
            </a:extLst>
          </p:cNvPr>
          <p:cNvSpPr/>
          <p:nvPr/>
        </p:nvSpPr>
        <p:spPr>
          <a:xfrm flipV="1">
            <a:off x="5879084" y="2135011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12F1201E-1D00-BC4B-9643-F409D671399D}"/>
              </a:ext>
            </a:extLst>
          </p:cNvPr>
          <p:cNvSpPr/>
          <p:nvPr/>
        </p:nvSpPr>
        <p:spPr>
          <a:xfrm flipV="1">
            <a:off x="7562455" y="2135011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30">
                <a:extLst>
                  <a:ext uri="{FF2B5EF4-FFF2-40B4-BE49-F238E27FC236}">
                    <a16:creationId xmlns:a16="http://schemas.microsoft.com/office/drawing/2014/main" id="{CB05C020-8858-5D45-BF11-17265547A27A}"/>
                  </a:ext>
                </a:extLst>
              </p:cNvPr>
              <p:cNvSpPr/>
              <p:nvPr/>
            </p:nvSpPr>
            <p:spPr>
              <a:xfrm>
                <a:off x="1263212" y="1976849"/>
                <a:ext cx="3452804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30">
                <a:extLst>
                  <a:ext uri="{FF2B5EF4-FFF2-40B4-BE49-F238E27FC236}">
                    <a16:creationId xmlns:a16="http://schemas.microsoft.com/office/drawing/2014/main" id="{CB05C020-8858-5D45-BF11-17265547A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212" y="1976849"/>
                <a:ext cx="3452804" cy="692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31">
                <a:extLst>
                  <a:ext uri="{FF2B5EF4-FFF2-40B4-BE49-F238E27FC236}">
                    <a16:creationId xmlns:a16="http://schemas.microsoft.com/office/drawing/2014/main" id="{1D82243B-D966-414A-9FFC-52C0CC0AF319}"/>
                  </a:ext>
                </a:extLst>
              </p:cNvPr>
              <p:cNvSpPr/>
              <p:nvPr/>
            </p:nvSpPr>
            <p:spPr>
              <a:xfrm>
                <a:off x="1656337" y="2612872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31">
                <a:extLst>
                  <a:ext uri="{FF2B5EF4-FFF2-40B4-BE49-F238E27FC236}">
                    <a16:creationId xmlns:a16="http://schemas.microsoft.com/office/drawing/2014/main" id="{1D82243B-D966-414A-9FFC-52C0CC0AF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37" y="2612872"/>
                <a:ext cx="2695869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Объект 5">
                <a:extLst>
                  <a:ext uri="{FF2B5EF4-FFF2-40B4-BE49-F238E27FC236}">
                    <a16:creationId xmlns:a16="http://schemas.microsoft.com/office/drawing/2014/main" id="{6568E5D2-818C-034B-BB91-03F394124A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оказывается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тогда используют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моменты более высоких порядков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Объект 5">
                <a:extLst>
                  <a:ext uri="{FF2B5EF4-FFF2-40B4-BE49-F238E27FC236}">
                    <a16:creationId xmlns:a16="http://schemas.microsoft.com/office/drawing/2014/main" id="{6568E5D2-818C-034B-BB91-03F39412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  <a:blipFill>
                <a:blip r:embed="rId11"/>
                <a:stretch>
                  <a:fillRect l="-942" t="-16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Выборка:">
                <a:extLst>
                  <a:ext uri="{FF2B5EF4-FFF2-40B4-BE49-F238E27FC236}">
                    <a16:creationId xmlns:a16="http://schemas.microsoft.com/office/drawing/2014/main" id="{29907597-9DFD-E242-BFE6-6F8C4846E898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5" name="Выборка:">
                <a:extLst>
                  <a:ext uri="{FF2B5EF4-FFF2-40B4-BE49-F238E27FC236}">
                    <a16:creationId xmlns:a16="http://schemas.microsoft.com/office/drawing/2014/main" id="{29907597-9DFD-E242-BFE6-6F8C4846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араметры:">
                <a:extLst>
                  <a:ext uri="{FF2B5EF4-FFF2-40B4-BE49-F238E27FC236}">
                    <a16:creationId xmlns:a16="http://schemas.microsoft.com/office/drawing/2014/main" id="{FF7EF1EE-E853-0549-B127-D69EACA5A006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Параметры:">
                <a:extLst>
                  <a:ext uri="{FF2B5EF4-FFF2-40B4-BE49-F238E27FC236}">
                    <a16:creationId xmlns:a16="http://schemas.microsoft.com/office/drawing/2014/main" id="{FF7EF1EE-E853-0549-B127-D69EACA5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5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70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870D6CC-6ADA-4A73-947F-4157407F2096}"/>
                  </a:ext>
                </a:extLst>
              </p:cNvPr>
              <p:cNvSpPr/>
              <p:nvPr/>
            </p:nvSpPr>
            <p:spPr>
              <a:xfrm>
                <a:off x="5933278" y="3808504"/>
                <a:ext cx="1574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870D6CC-6ADA-4A73-947F-4157407F2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78" y="3808504"/>
                <a:ext cx="157498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018628-7FB1-47F4-AD60-0DECD187C4C5}"/>
                  </a:ext>
                </a:extLst>
              </p:cNvPr>
              <p:cNvSpPr/>
              <p:nvPr/>
            </p:nvSpPr>
            <p:spPr>
              <a:xfrm>
                <a:off x="6788404" y="1455167"/>
                <a:ext cx="877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3018628-7FB1-47F4-AD60-0DECD187C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04" y="1455167"/>
                <a:ext cx="877869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3DCE0CA-ED90-471B-8D52-25C292777C24}"/>
                  </a:ext>
                </a:extLst>
              </p:cNvPr>
              <p:cNvSpPr/>
              <p:nvPr/>
            </p:nvSpPr>
            <p:spPr>
              <a:xfrm>
                <a:off x="8417261" y="3161711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3DCE0CA-ED90-471B-8D52-25C292777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61" y="3161711"/>
                <a:ext cx="42319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E6B116-74AE-4D55-8298-27679719674C}"/>
                  </a:ext>
                </a:extLst>
              </p:cNvPr>
              <p:cNvSpPr/>
              <p:nvPr/>
            </p:nvSpPr>
            <p:spPr>
              <a:xfrm>
                <a:off x="7249414" y="3207878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26E6B116-74AE-4D55-8298-276797196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14" y="3207878"/>
                <a:ext cx="43255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6A4BEC-C5A3-4363-92DE-67383EF63325}"/>
                  </a:ext>
                </a:extLst>
              </p:cNvPr>
              <p:cNvSpPr/>
              <p:nvPr/>
            </p:nvSpPr>
            <p:spPr>
              <a:xfrm>
                <a:off x="5506668" y="3207878"/>
                <a:ext cx="681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6A4BEC-C5A3-4363-92DE-67383EF63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668" y="3207878"/>
                <a:ext cx="68101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383B030-E586-46FA-95E9-438BBB5F4024}"/>
                  </a:ext>
                </a:extLst>
              </p:cNvPr>
              <p:cNvSpPr/>
              <p:nvPr/>
            </p:nvSpPr>
            <p:spPr>
              <a:xfrm>
                <a:off x="6329148" y="3102515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383B030-E586-46FA-95E9-438BBB5F4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148" y="3102515"/>
                <a:ext cx="42030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">
            <a:extLst>
              <a:ext uri="{FF2B5EF4-FFF2-40B4-BE49-F238E27FC236}">
                <a16:creationId xmlns:a16="http://schemas.microsoft.com/office/drawing/2014/main" id="{BE9D792F-AB56-4189-AC54-4D7FBD2A93B8}"/>
              </a:ext>
            </a:extLst>
          </p:cNvPr>
          <p:cNvSpPr/>
          <p:nvPr/>
        </p:nvSpPr>
        <p:spPr>
          <a:xfrm flipV="1">
            <a:off x="6720770" y="1783561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68C9A337-1510-4E82-BDF6-177762D3EBAC}"/>
              </a:ext>
            </a:extLst>
          </p:cNvPr>
          <p:cNvSpPr/>
          <p:nvPr/>
        </p:nvSpPr>
        <p:spPr>
          <a:xfrm>
            <a:off x="4979502" y="3155476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38FB7FD1-7E82-4F76-B37B-CB0FAA10FFDB}"/>
              </a:ext>
            </a:extLst>
          </p:cNvPr>
          <p:cNvSpPr/>
          <p:nvPr/>
        </p:nvSpPr>
        <p:spPr>
          <a:xfrm>
            <a:off x="5891350" y="2138953"/>
            <a:ext cx="1658840" cy="1"/>
          </a:xfrm>
          <a:prstGeom prst="line">
            <a:avLst/>
          </a:prstGeom>
          <a:ln w="34925">
            <a:solidFill>
              <a:srgbClr val="28516A"/>
            </a:solidFill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86D4EB4-3068-4704-B02C-1F5840D2DD53}"/>
              </a:ext>
            </a:extLst>
          </p:cNvPr>
          <p:cNvSpPr/>
          <p:nvPr/>
        </p:nvSpPr>
        <p:spPr>
          <a:xfrm>
            <a:off x="4932040" y="3155476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F989E9BD-0A9B-42E7-8B3D-62D0F59620A2}"/>
              </a:ext>
            </a:extLst>
          </p:cNvPr>
          <p:cNvSpPr/>
          <p:nvPr/>
        </p:nvSpPr>
        <p:spPr>
          <a:xfrm flipH="1">
            <a:off x="7549755" y="3155476"/>
            <a:ext cx="833639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DB09B0CA-A65D-4B12-A948-7F29FED01B6B}"/>
              </a:ext>
            </a:extLst>
          </p:cNvPr>
          <p:cNvSpPr/>
          <p:nvPr/>
        </p:nvSpPr>
        <p:spPr>
          <a:xfrm flipV="1">
            <a:off x="5879084" y="2135011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7A49507F-A49B-4084-8A9A-0CFB9C27E997}"/>
              </a:ext>
            </a:extLst>
          </p:cNvPr>
          <p:cNvSpPr/>
          <p:nvPr/>
        </p:nvSpPr>
        <p:spPr>
          <a:xfrm flipV="1">
            <a:off x="7562455" y="2135011"/>
            <a:ext cx="1" cy="101736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/>
              <p:nvPr/>
            </p:nvSpPr>
            <p:spPr>
              <a:xfrm>
                <a:off x="1263212" y="1976849"/>
                <a:ext cx="3452804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CA82930-F139-44DD-839B-9B580087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212" y="1976849"/>
                <a:ext cx="3452804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FDEC95F6-D0F1-4097-B678-A5B1DB8D9245}"/>
                  </a:ext>
                </a:extLst>
              </p:cNvPr>
              <p:cNvSpPr/>
              <p:nvPr/>
            </p:nvSpPr>
            <p:spPr>
              <a:xfrm>
                <a:off x="1656337" y="2612872"/>
                <a:ext cx="2695869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FDEC95F6-D0F1-4097-B678-A5B1DB8D9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37" y="2612872"/>
                <a:ext cx="2695869" cy="692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423D21EC-953F-4E30-9650-1C0C52D615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оказывается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тогда используют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моменты более высоких порядков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Объект 5">
                <a:extLst>
                  <a:ext uri="{FF2B5EF4-FFF2-40B4-BE49-F238E27FC236}">
                    <a16:creationId xmlns:a16="http://schemas.microsoft.com/office/drawing/2014/main" id="{423D21EC-953F-4E30-9650-1C0C52D6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064896" cy="5544616"/>
              </a:xfrm>
              <a:prstGeom prst="rect">
                <a:avLst/>
              </a:prstGeom>
              <a:blipFill>
                <a:blip r:embed="rId12"/>
                <a:stretch>
                  <a:fillRect l="-942" t="-16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">
            <a:extLst>
              <a:ext uri="{FF2B5EF4-FFF2-40B4-BE49-F238E27FC236}">
                <a16:creationId xmlns:a16="http://schemas.microsoft.com/office/drawing/2014/main" id="{80679944-406E-1848-B7DA-4B2F5E3721C8}"/>
              </a:ext>
            </a:extLst>
          </p:cNvPr>
          <p:cNvSpPr/>
          <p:nvPr/>
        </p:nvSpPr>
        <p:spPr>
          <a:xfrm>
            <a:off x="539552" y="3549153"/>
            <a:ext cx="4659198" cy="265465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0">
                <a:extLst>
                  <a:ext uri="{FF2B5EF4-FFF2-40B4-BE49-F238E27FC236}">
                    <a16:creationId xmlns:a16="http://schemas.microsoft.com/office/drawing/2014/main" id="{1E7E0742-0583-9E4E-B3C6-43E3E2D7E6E6}"/>
                  </a:ext>
                </a:extLst>
              </p:cNvPr>
              <p:cNvSpPr/>
              <p:nvPr/>
            </p:nvSpPr>
            <p:spPr>
              <a:xfrm>
                <a:off x="1130224" y="4754616"/>
                <a:ext cx="3477853" cy="120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Прямоугольник 20">
                <a:extLst>
                  <a:ext uri="{FF2B5EF4-FFF2-40B4-BE49-F238E27FC236}">
                    <a16:creationId xmlns:a16="http://schemas.microsoft.com/office/drawing/2014/main" id="{1E7E0742-0583-9E4E-B3C6-43E3E2D7E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24" y="4754616"/>
                <a:ext cx="3477853" cy="1200585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Группа 2">
            <a:extLst>
              <a:ext uri="{FF2B5EF4-FFF2-40B4-BE49-F238E27FC236}">
                <a16:creationId xmlns:a16="http://schemas.microsoft.com/office/drawing/2014/main" id="{A07913BE-6728-5D4F-BE63-810E07FB0548}"/>
              </a:ext>
            </a:extLst>
          </p:cNvPr>
          <p:cNvGrpSpPr/>
          <p:nvPr/>
        </p:nvGrpSpPr>
        <p:grpSpPr>
          <a:xfrm>
            <a:off x="778942" y="3769677"/>
            <a:ext cx="4264680" cy="830997"/>
            <a:chOff x="455958" y="4052303"/>
            <a:chExt cx="4264680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67E7D4-F52F-E349-8535-7A7AEAEBC871}"/>
                </a:ext>
              </a:extLst>
            </p:cNvPr>
            <p:cNvSpPr txBox="1"/>
            <p:nvPr/>
          </p:nvSpPr>
          <p:spPr>
            <a:xfrm>
              <a:off x="825020" y="4052303"/>
              <a:ext cx="38956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rgbClr val="C0504D"/>
                  </a:solidFill>
                </a:rPr>
                <a:t>Используя первый момент, </a:t>
              </a:r>
            </a:p>
            <a:p>
              <a:r>
                <a:rPr lang="ru-RU" sz="2400" dirty="0">
                  <a:solidFill>
                    <a:srgbClr val="C0504D"/>
                  </a:solidFill>
                </a:rPr>
                <a:t>нельзя получить оценку</a:t>
              </a: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100ADB8E-7EB4-2B40-BC60-9B25CE893735}"/>
                </a:ext>
              </a:extLst>
            </p:cNvPr>
            <p:cNvSpPr/>
            <p:nvPr/>
          </p:nvSpPr>
          <p:spPr>
            <a:xfrm>
              <a:off x="455958" y="4133841"/>
              <a:ext cx="290687" cy="29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8" y="0"/>
                  </a:moveTo>
                  <a:cubicBezTo>
                    <a:pt x="7320" y="0"/>
                    <a:pt x="4802" y="1006"/>
                    <a:pt x="2881" y="3017"/>
                  </a:cubicBezTo>
                  <a:cubicBezTo>
                    <a:pt x="-961" y="7038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8"/>
                    <a:pt x="16797" y="3017"/>
                  </a:cubicBezTo>
                  <a:cubicBezTo>
                    <a:pt x="14876" y="1006"/>
                    <a:pt x="12356" y="0"/>
                    <a:pt x="9838" y="0"/>
                  </a:cubicBezTo>
                  <a:close/>
                  <a:moveTo>
                    <a:pt x="9687" y="3523"/>
                  </a:moveTo>
                  <a:lnTo>
                    <a:pt x="9991" y="3523"/>
                  </a:lnTo>
                  <a:cubicBezTo>
                    <a:pt x="10387" y="3523"/>
                    <a:pt x="10625" y="3523"/>
                    <a:pt x="10783" y="3592"/>
                  </a:cubicBezTo>
                  <a:cubicBezTo>
                    <a:pt x="11012" y="3679"/>
                    <a:pt x="11192" y="3868"/>
                    <a:pt x="11275" y="4107"/>
                  </a:cubicBezTo>
                  <a:cubicBezTo>
                    <a:pt x="11341" y="4273"/>
                    <a:pt x="11341" y="4521"/>
                    <a:pt x="11341" y="4936"/>
                  </a:cubicBezTo>
                  <a:lnTo>
                    <a:pt x="11341" y="11306"/>
                  </a:lnTo>
                  <a:cubicBezTo>
                    <a:pt x="11341" y="11721"/>
                    <a:pt x="11341" y="11969"/>
                    <a:pt x="11275" y="12135"/>
                  </a:cubicBezTo>
                  <a:cubicBezTo>
                    <a:pt x="11192" y="12374"/>
                    <a:pt x="11012" y="12561"/>
                    <a:pt x="10783" y="12648"/>
                  </a:cubicBezTo>
                  <a:cubicBezTo>
                    <a:pt x="10625" y="12717"/>
                    <a:pt x="10387" y="12717"/>
                    <a:pt x="9991" y="12717"/>
                  </a:cubicBezTo>
                  <a:lnTo>
                    <a:pt x="9687" y="12717"/>
                  </a:lnTo>
                  <a:cubicBezTo>
                    <a:pt x="9291" y="12717"/>
                    <a:pt x="9053" y="12717"/>
                    <a:pt x="8895" y="12648"/>
                  </a:cubicBezTo>
                  <a:cubicBezTo>
                    <a:pt x="8666" y="12561"/>
                    <a:pt x="8486" y="12374"/>
                    <a:pt x="8403" y="12135"/>
                  </a:cubicBezTo>
                  <a:cubicBezTo>
                    <a:pt x="8337" y="11969"/>
                    <a:pt x="8337" y="11721"/>
                    <a:pt x="8337" y="11306"/>
                  </a:cubicBezTo>
                  <a:lnTo>
                    <a:pt x="8337" y="4936"/>
                  </a:lnTo>
                  <a:cubicBezTo>
                    <a:pt x="8337" y="4521"/>
                    <a:pt x="8337" y="4273"/>
                    <a:pt x="8403" y="4107"/>
                  </a:cubicBezTo>
                  <a:cubicBezTo>
                    <a:pt x="8486" y="3868"/>
                    <a:pt x="8666" y="3679"/>
                    <a:pt x="8895" y="3592"/>
                  </a:cubicBezTo>
                  <a:cubicBezTo>
                    <a:pt x="9053" y="3523"/>
                    <a:pt x="9291" y="3523"/>
                    <a:pt x="9687" y="3523"/>
                  </a:cubicBezTo>
                  <a:close/>
                  <a:moveTo>
                    <a:pt x="9687" y="13919"/>
                  </a:moveTo>
                  <a:lnTo>
                    <a:pt x="9991" y="13919"/>
                  </a:lnTo>
                  <a:cubicBezTo>
                    <a:pt x="10387" y="13919"/>
                    <a:pt x="10625" y="13919"/>
                    <a:pt x="10783" y="13988"/>
                  </a:cubicBezTo>
                  <a:cubicBezTo>
                    <a:pt x="11012" y="14075"/>
                    <a:pt x="11192" y="14264"/>
                    <a:pt x="11275" y="14503"/>
                  </a:cubicBezTo>
                  <a:cubicBezTo>
                    <a:pt x="11341" y="14668"/>
                    <a:pt x="11341" y="14917"/>
                    <a:pt x="11341" y="15331"/>
                  </a:cubicBezTo>
                  <a:lnTo>
                    <a:pt x="11341" y="15660"/>
                  </a:lnTo>
                  <a:cubicBezTo>
                    <a:pt x="11341" y="16074"/>
                    <a:pt x="11341" y="16323"/>
                    <a:pt x="11275" y="16489"/>
                  </a:cubicBezTo>
                  <a:cubicBezTo>
                    <a:pt x="11192" y="16728"/>
                    <a:pt x="11012" y="16915"/>
                    <a:pt x="10783" y="17002"/>
                  </a:cubicBezTo>
                  <a:cubicBezTo>
                    <a:pt x="10625" y="17071"/>
                    <a:pt x="10387" y="17072"/>
                    <a:pt x="9991" y="17072"/>
                  </a:cubicBezTo>
                  <a:lnTo>
                    <a:pt x="9687" y="17072"/>
                  </a:lnTo>
                  <a:cubicBezTo>
                    <a:pt x="9291" y="17072"/>
                    <a:pt x="9053" y="17071"/>
                    <a:pt x="8895" y="17002"/>
                  </a:cubicBezTo>
                  <a:cubicBezTo>
                    <a:pt x="8666" y="16915"/>
                    <a:pt x="8486" y="16728"/>
                    <a:pt x="8403" y="16489"/>
                  </a:cubicBezTo>
                  <a:cubicBezTo>
                    <a:pt x="8337" y="16323"/>
                    <a:pt x="8337" y="16074"/>
                    <a:pt x="8337" y="15660"/>
                  </a:cubicBezTo>
                  <a:lnTo>
                    <a:pt x="8337" y="15331"/>
                  </a:lnTo>
                  <a:cubicBezTo>
                    <a:pt x="8337" y="14917"/>
                    <a:pt x="8337" y="14668"/>
                    <a:pt x="8403" y="14503"/>
                  </a:cubicBezTo>
                  <a:cubicBezTo>
                    <a:pt x="8486" y="14264"/>
                    <a:pt x="8666" y="14075"/>
                    <a:pt x="8895" y="13988"/>
                  </a:cubicBezTo>
                  <a:cubicBezTo>
                    <a:pt x="9053" y="13919"/>
                    <a:pt x="9291" y="13919"/>
                    <a:pt x="9687" y="13919"/>
                  </a:cubicBezTo>
                  <a:close/>
                </a:path>
              </a:pathLst>
            </a:custGeom>
            <a:solidFill>
              <a:srgbClr val="C0504D"/>
            </a:solidFill>
            <a:ln w="3175">
              <a:miter lim="400000"/>
            </a:ln>
          </p:spPr>
          <p:txBody>
            <a:bodyPr lIns="24207" tIns="24207" rIns="24207" bIns="24207" anchor="ctr"/>
            <a:lstStyle/>
            <a:p>
              <a:pPr algn="ctr">
                <a:spcBef>
                  <a:spcPts val="0"/>
                </a:spcBef>
                <a:defRPr sz="16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1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BC8B06A-A96F-7E40-9E5E-B179012A122A}"/>
              </a:ext>
            </a:extLst>
          </p:cNvPr>
          <p:cNvSpPr txBox="1">
            <a:spLocks/>
          </p:cNvSpPr>
          <p:nvPr/>
        </p:nvSpPr>
        <p:spPr>
          <a:xfrm>
            <a:off x="539552" y="692150"/>
            <a:ext cx="8064896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у распределения несколько параметров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используют несколько моментов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E5E5E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5E5E5E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6">
                <a:extLst>
                  <a:ext uri="{FF2B5EF4-FFF2-40B4-BE49-F238E27FC236}">
                    <a16:creationId xmlns:a16="http://schemas.microsoft.com/office/drawing/2014/main" id="{029D185A-8001-A64D-AA68-07DA60BE0D18}"/>
                  </a:ext>
                </a:extLst>
              </p:cNvPr>
              <p:cNvSpPr/>
              <p:nvPr/>
            </p:nvSpPr>
            <p:spPr>
              <a:xfrm>
                <a:off x="3074523" y="1584375"/>
                <a:ext cx="339349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6">
                <a:extLst>
                  <a:ext uri="{FF2B5EF4-FFF2-40B4-BE49-F238E27FC236}">
                    <a16:creationId xmlns:a16="http://schemas.microsoft.com/office/drawing/2014/main" id="{029D185A-8001-A64D-AA68-07DA60BE0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523" y="1584375"/>
                <a:ext cx="339349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5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Метод моментов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692150"/>
            <a:ext cx="8064896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Если у распределения несколько параметров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используют несколько моментов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Нужно оценить два параметра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дисперсию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математическое ожидание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используем два момента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>
              <a:solidFill>
                <a:srgbClr val="5E5E5E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>
              <a:solidFill>
                <a:srgbClr val="5E5E5E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5517FE-9551-F346-9734-39CEDE0D68D1}"/>
                  </a:ext>
                </a:extLst>
              </p:cNvPr>
              <p:cNvSpPr/>
              <p:nvPr/>
            </p:nvSpPr>
            <p:spPr>
              <a:xfrm>
                <a:off x="3074523" y="1584375"/>
                <a:ext cx="339349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5517FE-9551-F346-9734-39CEDE0D6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523" y="1584375"/>
                <a:ext cx="3393493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DD4C138-BC64-436B-AD80-88FD2C9E21B2}"/>
              </a:ext>
            </a:extLst>
          </p:cNvPr>
          <p:cNvGrpSpPr/>
          <p:nvPr/>
        </p:nvGrpSpPr>
        <p:grpSpPr>
          <a:xfrm>
            <a:off x="825964" y="3188367"/>
            <a:ext cx="7804190" cy="1213790"/>
            <a:chOff x="635293" y="3749531"/>
            <a:chExt cx="7804190" cy="12137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6C5AE6B0-6FA7-4D44-AB6C-F6F0AD145874}"/>
                    </a:ext>
                  </a:extLst>
                </p:cNvPr>
                <p:cNvSpPr/>
                <p:nvPr/>
              </p:nvSpPr>
              <p:spPr>
                <a:xfrm>
                  <a:off x="635293" y="3749531"/>
                  <a:ext cx="1923668" cy="10515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ru-RU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6C5AE6B0-6FA7-4D44-AB6C-F6F0AD145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93" y="3749531"/>
                  <a:ext cx="1923668" cy="10515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3642DF93-E9BC-CA4B-9193-00F6E260AA83}"/>
                    </a:ext>
                  </a:extLst>
                </p:cNvPr>
                <p:cNvSpPr/>
                <p:nvPr/>
              </p:nvSpPr>
              <p:spPr>
                <a:xfrm>
                  <a:off x="3274204" y="3814917"/>
                  <a:ext cx="2222724" cy="11469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sz="2400" i="1" dirty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 dirty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3642DF93-E9BC-CA4B-9193-00F6E260AA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4204" y="3814917"/>
                  <a:ext cx="2222724" cy="11469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9C75559C-2682-314C-AC2E-92C722D48471}"/>
                    </a:ext>
                  </a:extLst>
                </p:cNvPr>
                <p:cNvSpPr/>
                <p:nvPr/>
              </p:nvSpPr>
              <p:spPr>
                <a:xfrm>
                  <a:off x="6145714" y="3816340"/>
                  <a:ext cx="2293769" cy="11469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2400" i="1" dirty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dirty="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dirty="0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sz="2400" i="1" dirty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 dirty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en-US" sz="2400" b="0" i="1" dirty="0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b="0" i="1" dirty="0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 dirty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9C75559C-2682-314C-AC2E-92C722D48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714" y="3816340"/>
                  <a:ext cx="2293769" cy="11469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0E39C66-2C3D-6E4C-8082-CF063019C62B}"/>
                    </a:ext>
                  </a:extLst>
                </p:cNvPr>
                <p:cNvSpPr/>
                <p:nvPr/>
              </p:nvSpPr>
              <p:spPr>
                <a:xfrm>
                  <a:off x="2638020" y="4037165"/>
                  <a:ext cx="588623" cy="692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A0E39C66-2C3D-6E4C-8082-CF063019C6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020" y="4037165"/>
                  <a:ext cx="588623" cy="6924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25B11DD-9CDB-8640-BA72-120BD0CC25F9}"/>
                    </a:ext>
                  </a:extLst>
                </p:cNvPr>
                <p:cNvSpPr/>
                <p:nvPr/>
              </p:nvSpPr>
              <p:spPr>
                <a:xfrm>
                  <a:off x="5518535" y="4037888"/>
                  <a:ext cx="588623" cy="692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en-US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25B11DD-9CDB-8640-BA72-120BD0CC2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35" y="4037888"/>
                  <a:ext cx="588623" cy="6924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2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75E6123-EBCB-4349-A8C0-E8482ABA988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Метод моментов позволяет оценить параметр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неизвестного распределения по выборке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EFD8B089-D715-E744-8D62-78F1A7E64E90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Метод моментов позволяет оценить параметр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неизвестного распределения по выборке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Перед тем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 использовать метод моментов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должны предположить, из какого распределения выборка была получена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4FC385E3-65E9-6C41-ADA4-1B8E07D7B5DD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496944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Метод моментов позволяет оценить параметр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неизвестного распределения по выборке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Перед тем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 использовать метод моментов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должны предположить, из какого распределения выборка была получена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Обычно для оценки достаточно первого момента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8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692696"/>
            <a:ext cx="8496944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Метод моментов позволяет оценить параметр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неизвестного распределения по выборке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Перед тем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как использовать метод моментов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должны предположить, из какого распределения выборка была получена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Обычно для оценки достаточно первого момента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Если у распределения есть несколько параметров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используют несколько моментов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7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403648" y="116632"/>
            <a:ext cx="7280301" cy="6336704"/>
          </a:xfrm>
          <a:prstGeom prst="rect">
            <a:avLst/>
          </a:prstGeom>
        </p:spPr>
        <p:txBody>
          <a:bodyPr vert="horz" lIns="91440" tIns="45720" rIns="0" bIns="0" rtlCol="0" anchor="ctr">
            <a:norm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54748B"/>
                </a:solidFill>
                <a:latin typeface="Myriad Pro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ru-RU" altLang="ru-RU" dirty="0">
                <a:solidFill>
                  <a:srgbClr val="28516A"/>
                </a:solidFill>
              </a:rPr>
              <a:t>Асимптотический доверительный интервал для среднего</a:t>
            </a:r>
          </a:p>
        </p:txBody>
      </p:sp>
    </p:spTree>
    <p:extLst>
      <p:ext uri="{BB962C8B-B14F-4D97-AF65-F5344CB8AC3E}">
        <p14:creationId xmlns:p14="http://schemas.microsoft.com/office/powerpoint/2010/main" val="47408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9308FADC-D79A-1A45-9A78-BD6B2733266B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6" name="Выборка:">
                <a:extLst>
                  <a:ext uri="{FF2B5EF4-FFF2-40B4-BE49-F238E27FC236}">
                    <a16:creationId xmlns:a16="http://schemas.microsoft.com/office/drawing/2014/main" id="{9308FADC-D79A-1A45-9A78-BD6B27332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B7EB05A8-76EC-CF4C-99DB-295706035B31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B7EB05A8-76EC-CF4C-99DB-29570603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CCFBA3C7-6B49-4446-A6E3-45411D4DB62E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CCFBA3C7-6B49-4446-A6E3-45411D4DB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CA4E0BEB-E7A3-1647-803F-2C992ACB582A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3B614247-821D-9E49-8B65-5A3F75754D60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3E9549DF-54CE-F04F-B675-FB4DAF1BEF1B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4" name="Как оценить:…">
            <a:extLst>
              <a:ext uri="{FF2B5EF4-FFF2-40B4-BE49-F238E27FC236}">
                <a16:creationId xmlns:a16="http://schemas.microsoft.com/office/drawing/2014/main" id="{1B07DCD3-80AF-E24E-90BA-3355775F8257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Союзники :…">
            <a:extLst>
              <a:ext uri="{FF2B5EF4-FFF2-40B4-BE49-F238E27FC236}">
                <a16:creationId xmlns:a16="http://schemas.microsoft.com/office/drawing/2014/main" id="{D6B7E1FF-42B6-374C-8495-FF4860B5068F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sp>
        <p:nvSpPr>
          <p:cNvPr id="28" name="Хорошие свойства:…">
            <a:extLst>
              <a:ext uri="{FF2B5EF4-FFF2-40B4-BE49-F238E27FC236}">
                <a16:creationId xmlns:a16="http://schemas.microsoft.com/office/drawing/2014/main" id="{C6D85999-E2AE-3C46-8C69-3412D2F1C092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Хорошие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свойства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Несмещенная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Состоятельная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Эффективная</a:t>
            </a:r>
            <a:r>
              <a:rPr sz="2400" dirty="0">
                <a:solidFill>
                  <a:srgbClr val="373737"/>
                </a:solidFill>
              </a:rPr>
              <a:t> </a:t>
            </a:r>
          </a:p>
        </p:txBody>
      </p:sp>
      <p:cxnSp>
        <p:nvCxnSpPr>
          <p:cNvPr id="38" name="Прямая со стрелкой 3">
            <a:extLst>
              <a:ext uri="{FF2B5EF4-FFF2-40B4-BE49-F238E27FC236}">
                <a16:creationId xmlns:a16="http://schemas.microsoft.com/office/drawing/2014/main" id="{F07162A8-FB5D-8C4D-A87B-95D465779EF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26">
            <a:extLst>
              <a:ext uri="{FF2B5EF4-FFF2-40B4-BE49-F238E27FC236}">
                <a16:creationId xmlns:a16="http://schemas.microsoft.com/office/drawing/2014/main" id="{31A7D8D9-664F-DD4C-9615-C3909E87BEB0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ECD3B1EE-8357-AE4E-938A-A7FBDB3CA645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28516A"/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0" name="Прямоугольник 4">
                <a:extLst>
                  <a:ext uri="{FF2B5EF4-FFF2-40B4-BE49-F238E27FC236}">
                    <a16:creationId xmlns:a16="http://schemas.microsoft.com/office/drawing/2014/main" id="{ECD3B1EE-8357-AE4E-938A-A7FBDB3CA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36D0FD8F-0637-A24C-9FFB-1A8EC4DA0E08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1" name="Параметры:">
                <a:extLst>
                  <a:ext uri="{FF2B5EF4-FFF2-40B4-BE49-F238E27FC236}">
                    <a16:creationId xmlns:a16="http://schemas.microsoft.com/office/drawing/2014/main" id="{36D0FD8F-0637-A24C-9FFB-1A8EC4DA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59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p:sp>
        <p:nvSpPr>
          <p:cNvPr id="30" name="Ответы на  вопросы…">
            <a:extLst>
              <a:ext uri="{FF2B5EF4-FFF2-40B4-BE49-F238E27FC236}">
                <a16:creationId xmlns:a16="http://schemas.microsoft.com/office/drawing/2014/main" id="{1E7A0A59-7E7A-7E41-815E-3BF17DA8F3F4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Ответы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вопросы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проверка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гипотез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1" name="Точность  оценки, прогнозов…">
            <a:extLst>
              <a:ext uri="{FF2B5EF4-FFF2-40B4-BE49-F238E27FC236}">
                <a16:creationId xmlns:a16="http://schemas.microsoft.com/office/drawing/2014/main" id="{C7D546F2-F012-2946-8786-7115D0AD7B7A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Точность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оценки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,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прогнозов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доверительные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интервалы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2" name="Как оценить:…">
            <a:extLst>
              <a:ext uri="{FF2B5EF4-FFF2-40B4-BE49-F238E27FC236}">
                <a16:creationId xmlns:a16="http://schemas.microsoft.com/office/drawing/2014/main" id="{B21D6AA1-8484-8E48-9413-8889A5727F5F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Метод</a:t>
            </a:r>
            <a:br>
              <a:rPr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максимального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правдоподобия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33" name="Союзники :…">
            <a:extLst>
              <a:ext uri="{FF2B5EF4-FFF2-40B4-BE49-F238E27FC236}">
                <a16:creationId xmlns:a16="http://schemas.microsoft.com/office/drawing/2014/main" id="{3A3D6A53-A317-F046-B2F3-FEFAD8FCF2F5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28516A"/>
                </a:solidFill>
              </a:rPr>
              <a:t>Асимптотические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(при большом </a:t>
            </a:r>
            <a:r>
              <a:rPr lang="en-US" sz="2400" dirty="0">
                <a:solidFill>
                  <a:srgbClr val="28516A"/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Дельта-метод</a:t>
            </a:r>
            <a:r>
              <a:rPr lang="ru-RU" sz="2400" dirty="0">
                <a:solidFill>
                  <a:srgbClr val="5E5E5E"/>
                </a:solidFill>
              </a:rPr>
              <a:t> </a:t>
            </a:r>
          </a:p>
        </p:txBody>
      </p:sp>
      <p:sp>
        <p:nvSpPr>
          <p:cNvPr id="34" name="Хорошие свойства:…">
            <a:extLst>
              <a:ext uri="{FF2B5EF4-FFF2-40B4-BE49-F238E27FC236}">
                <a16:creationId xmlns:a16="http://schemas.microsoft.com/office/drawing/2014/main" id="{D80CCB10-3015-504F-ACE4-E3052369B7A5}"/>
              </a:ext>
            </a:extLst>
          </p:cNvPr>
          <p:cNvSpPr txBox="1"/>
          <p:nvPr/>
        </p:nvSpPr>
        <p:spPr>
          <a:xfrm>
            <a:off x="539751" y="4377052"/>
            <a:ext cx="2944270" cy="1766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Хорошие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свойства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Несмещенная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Состоятельная</a:t>
            </a:r>
            <a:endParaRPr sz="2400" dirty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chemeClr val="bg1">
                  <a:lumMod val="90000"/>
                </a:schemeClr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chemeClr val="bg1">
                    <a:lumMod val="90000"/>
                  </a:schemeClr>
                </a:solidFill>
              </a:rPr>
              <a:t>Эффективная</a:t>
            </a:r>
            <a:r>
              <a:rPr sz="2400" dirty="0">
                <a:solidFill>
                  <a:schemeClr val="bg1">
                    <a:lumMod val="90000"/>
                  </a:schemeClr>
                </a:solidFill>
              </a:rPr>
              <a:t>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C4D2771C-2263-174B-B57C-33E657EBA2AB}"/>
              </a:ext>
            </a:extLst>
          </p:cNvPr>
          <p:cNvCxnSpPr>
            <a:cxnSpLocks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E71838B8-F1B6-4F43-8589-1AAD1B3139A9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chemeClr val="bg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919CE945-3015-1A49-A6F5-82CA605DE4D3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Фишера</a:t>
                </a:r>
                <a:endParaRPr lang="ru-RU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chemeClr val="bg1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chemeClr val="bg1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chemeClr val="bg1">
                      <a:lumMod val="90000"/>
                    </a:schemeClr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chemeClr val="bg1">
                      <a:lumMod val="9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Ещё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>
                        <a:lumMod val="90000"/>
                      </a:schemeClr>
                    </a:solidFill>
                  </a:rPr>
                  <a:t>союзники</a:t>
                </a: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919CE945-3015-1A49-A6F5-82CA605DE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8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CAF6A8E-2AEB-2348-AF58-BDF8442B3151}"/>
              </a:ext>
            </a:extLst>
          </p:cNvPr>
          <p:cNvSpPr/>
          <p:nvPr/>
        </p:nvSpPr>
        <p:spPr>
          <a:xfrm>
            <a:off x="223454" y="2234536"/>
            <a:ext cx="2520280" cy="792088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rgbClr val="416F2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E7A56-4EC0-7044-AAF1-A6214B5DEE2F}"/>
              </a:ext>
            </a:extLst>
          </p:cNvPr>
          <p:cNvSpPr/>
          <p:nvPr/>
        </p:nvSpPr>
        <p:spPr>
          <a:xfrm>
            <a:off x="3707665" y="2966186"/>
            <a:ext cx="1609916" cy="508664"/>
          </a:xfrm>
          <a:prstGeom prst="rect">
            <a:avLst/>
          </a:prstGeom>
          <a:noFill/>
          <a:ln w="41275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Выборка:">
                <a:extLst>
                  <a:ext uri="{FF2B5EF4-FFF2-40B4-BE49-F238E27FC236}">
                    <a16:creationId xmlns:a16="http://schemas.microsoft.com/office/drawing/2014/main" id="{96A36576-A110-BD45-96AD-167FED2712FC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8" name="Выборка:">
                <a:extLst>
                  <a:ext uri="{FF2B5EF4-FFF2-40B4-BE49-F238E27FC236}">
                    <a16:creationId xmlns:a16="http://schemas.microsoft.com/office/drawing/2014/main" id="{96A36576-A110-BD45-96AD-167FED271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9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45FC95FE-63F8-FC4B-BDF5-A4E48A3CD0F9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45FC95FE-63F8-FC4B-BDF5-A4E48A3CD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10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>
                <a:extLst>
                  <a:ext uri="{FF2B5EF4-FFF2-40B4-BE49-F238E27FC236}">
                    <a16:creationId xmlns:a16="http://schemas.microsoft.com/office/drawing/2014/main" id="{20E5B57C-0EF0-4744-8104-6623ACB4DA02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Rectangle 4">
                <a:extLst>
                  <a:ext uri="{FF2B5EF4-FFF2-40B4-BE49-F238E27FC236}">
                    <a16:creationId xmlns:a16="http://schemas.microsoft.com/office/drawing/2014/main" id="{20E5B57C-0EF0-4744-8104-6623ACB4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11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">
            <a:extLst>
              <a:ext uri="{FF2B5EF4-FFF2-40B4-BE49-F238E27FC236}">
                <a16:creationId xmlns:a16="http://schemas.microsoft.com/office/drawing/2014/main" id="{E60B4A91-CACC-E544-B342-C1EBB8CDACE2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араметры:">
                <a:extLst>
                  <a:ext uri="{FF2B5EF4-FFF2-40B4-BE49-F238E27FC236}">
                    <a16:creationId xmlns:a16="http://schemas.microsoft.com/office/drawing/2014/main" id="{DF0AF68B-A01E-6E42-A165-5719C4776764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7" name="Параметры:">
                <a:extLst>
                  <a:ext uri="{FF2B5EF4-FFF2-40B4-BE49-F238E27FC236}">
                    <a16:creationId xmlns:a16="http://schemas.microsoft.com/office/drawing/2014/main" id="{DF0AF68B-A01E-6E42-A165-5719C4776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12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1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Выборка:">
                <a:extLst>
                  <a:ext uri="{FF2B5EF4-FFF2-40B4-BE49-F238E27FC236}">
                    <a16:creationId xmlns:a16="http://schemas.microsoft.com/office/drawing/2014/main" id="{EB1127BC-D7AB-6F4A-9B4D-F0F0F556379C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6" name="Выборка:">
                <a:extLst>
                  <a:ext uri="{FF2B5EF4-FFF2-40B4-BE49-F238E27FC236}">
                    <a16:creationId xmlns:a16="http://schemas.microsoft.com/office/drawing/2014/main" id="{EB1127BC-D7AB-6F4A-9B4D-F0F0F556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араметры:">
                <a:extLst>
                  <a:ext uri="{FF2B5EF4-FFF2-40B4-BE49-F238E27FC236}">
                    <a16:creationId xmlns:a16="http://schemas.microsoft.com/office/drawing/2014/main" id="{C592D849-E55F-0144-99B8-8D4BDE85DA3A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7" name="Параметры:">
                <a:extLst>
                  <a:ext uri="{FF2B5EF4-FFF2-40B4-BE49-F238E27FC236}">
                    <a16:creationId xmlns:a16="http://schemas.microsoft.com/office/drawing/2014/main" id="{C592D849-E55F-0144-99B8-8D4BDE85D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5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50778296-C99A-9642-8D85-5A1484503FD4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50778296-C99A-9642-8D85-5A1484503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6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6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A6D3143-0104-314B-86B5-603131DB8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A6D3143-0104-314B-86B5-603131DB8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3"/>
                <a:stretch>
                  <a:fillRect l="-1064" t="-49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7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005103A-5DF3-4A4E-B50A-EA194E648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005103A-5DF3-4A4E-B50A-EA194E648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3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9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C4047A03-6146-C846-A732-07F5C6DC1C94}"/>
                  </a:ext>
                </a:extLst>
              </p:cNvPr>
              <p:cNvSpPr/>
              <p:nvPr/>
            </p:nvSpPr>
            <p:spPr>
              <a:xfrm>
                <a:off x="2960926" y="2723787"/>
                <a:ext cx="3510136" cy="74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C4047A03-6146-C846-A732-07F5C6DC1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26" y="2723787"/>
                <a:ext cx="3510136" cy="740011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3A479021-D14C-624E-9337-BC98C11C44A0}"/>
                  </a:ext>
                </a:extLst>
              </p:cNvPr>
              <p:cNvSpPr/>
              <p:nvPr/>
            </p:nvSpPr>
            <p:spPr>
              <a:xfrm>
                <a:off x="3055828" y="3463798"/>
                <a:ext cx="3320333" cy="74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3A479021-D14C-624E-9337-BC98C11C4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28" y="3463798"/>
                <a:ext cx="3320333" cy="740011"/>
              </a:xfrm>
              <a:prstGeom prst="rect">
                <a:avLst/>
              </a:prstGeom>
              <a:blipFill>
                <a:blip r:embed="rId4"/>
                <a:stretch>
                  <a:fillRect t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C037A423-CCFD-894D-BB78-3512B20BE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C037A423-CCFD-894D-BB78-3512B20BE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5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3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7EB37A9-0512-1245-A9EB-115BB9ACD0A0}"/>
                  </a:ext>
                </a:extLst>
              </p:cNvPr>
              <p:cNvSpPr/>
              <p:nvPr/>
            </p:nvSpPr>
            <p:spPr>
              <a:xfrm>
                <a:off x="2960926" y="2723787"/>
                <a:ext cx="3510136" cy="74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4">
                <a:extLst>
                  <a:ext uri="{FF2B5EF4-FFF2-40B4-BE49-F238E27FC236}">
                    <a16:creationId xmlns:a16="http://schemas.microsoft.com/office/drawing/2014/main" id="{D7EB37A9-0512-1245-A9EB-115BB9ACD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26" y="2723787"/>
                <a:ext cx="3510136" cy="740011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826AD364-5276-0C4C-9CF5-4EEE1044BD22}"/>
                  </a:ext>
                </a:extLst>
              </p:cNvPr>
              <p:cNvSpPr/>
              <p:nvPr/>
            </p:nvSpPr>
            <p:spPr>
              <a:xfrm>
                <a:off x="3055828" y="3463798"/>
                <a:ext cx="3320333" cy="74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5">
                <a:extLst>
                  <a:ext uri="{FF2B5EF4-FFF2-40B4-BE49-F238E27FC236}">
                    <a16:creationId xmlns:a16="http://schemas.microsoft.com/office/drawing/2014/main" id="{826AD364-5276-0C4C-9CF5-4EEE1044B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28" y="3463798"/>
                <a:ext cx="3320333" cy="740011"/>
              </a:xfrm>
              <a:prstGeom prst="rect">
                <a:avLst/>
              </a:prstGeom>
              <a:blipFill>
                <a:blip r:embed="rId4"/>
                <a:stretch>
                  <a:fillRect t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FC0366C-FA35-8641-914E-9D51675865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455921"/>
                <a:ext cx="7920880" cy="1778978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уровень значимости</a:t>
                </a: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5FC0366C-FA35-8641-914E-9D516758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55921"/>
                <a:ext cx="7920880" cy="1778978"/>
              </a:xfrm>
              <a:prstGeom prst="rect">
                <a:avLst/>
              </a:prstGeom>
              <a:blipFill>
                <a:blip r:embed="rId5"/>
                <a:stretch>
                  <a:fillRect t="-49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3F27145D-7FF4-7240-9F10-4F27D9E6CC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Объект 5">
                <a:extLst>
                  <a:ext uri="{FF2B5EF4-FFF2-40B4-BE49-F238E27FC236}">
                    <a16:creationId xmlns:a16="http://schemas.microsoft.com/office/drawing/2014/main" id="{3F27145D-7FF4-7240-9F10-4F27D9E6C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6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2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16C26A1-9863-43A8-BB99-D1D16B54A533}"/>
                  </a:ext>
                </a:extLst>
              </p:cNvPr>
              <p:cNvSpPr/>
              <p:nvPr/>
            </p:nvSpPr>
            <p:spPr>
              <a:xfrm>
                <a:off x="2960926" y="2723787"/>
                <a:ext cx="3510136" cy="74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16C26A1-9863-43A8-BB99-D1D16B54A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26" y="2723787"/>
                <a:ext cx="3510136" cy="740011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80F677A-9B4A-4C25-BE58-4CFF2D25F95D}"/>
                  </a:ext>
                </a:extLst>
              </p:cNvPr>
              <p:cNvSpPr/>
              <p:nvPr/>
            </p:nvSpPr>
            <p:spPr>
              <a:xfrm>
                <a:off x="3055828" y="3463798"/>
                <a:ext cx="3320333" cy="74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80F677A-9B4A-4C25-BE58-4CFF2D25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28" y="3463798"/>
                <a:ext cx="3320333" cy="740011"/>
              </a:xfrm>
              <a:prstGeom prst="rect">
                <a:avLst/>
              </a:prstGeom>
              <a:blipFill>
                <a:blip r:embed="rId4"/>
                <a:stretch>
                  <a:fillRect t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B8E0CDDE-AA6F-4B4A-831F-C950528FCB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455921"/>
                <a:ext cx="7920880" cy="1778978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уровень значимости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мы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 попытаемся сесть на поезд на уровне значимости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среднем мы будем опаздывать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раз</a:t>
                </a: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B8E0CDDE-AA6F-4B4A-831F-C950528FC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55921"/>
                <a:ext cx="7920880" cy="1778978"/>
              </a:xfrm>
              <a:prstGeom prst="rect">
                <a:avLst/>
              </a:prstGeom>
              <a:blipFill>
                <a:blip r:embed="rId5"/>
                <a:stretch>
                  <a:fillRect l="-960" t="-49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197E32C2-CB12-1448-9539-4BEE78A815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197E32C2-CB12-1448-9539-4BEE78A81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6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5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8">
                <a:extLst>
                  <a:ext uri="{FF2B5EF4-FFF2-40B4-BE49-F238E27FC236}">
                    <a16:creationId xmlns:a16="http://schemas.microsoft.com/office/drawing/2014/main" id="{CD181B6F-29D6-3841-93EC-94C9B7D1B136}"/>
                  </a:ext>
                </a:extLst>
              </p:cNvPr>
              <p:cNvSpPr/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8">
                <a:extLst>
                  <a:ext uri="{FF2B5EF4-FFF2-40B4-BE49-F238E27FC236}">
                    <a16:creationId xmlns:a16="http://schemas.microsoft.com/office/drawing/2014/main" id="{CD181B6F-29D6-3841-93EC-94C9B7D1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  <a:blipFill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4519927-FF4B-A846-B8F1-DFCE870E0B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4519927-FF4B-A846-B8F1-DFCE870E0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4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71C52B-88EA-F34B-B25F-4C3E3FC5B0B2}"/>
                  </a:ext>
                </a:extLst>
              </p:cNvPr>
              <p:cNvSpPr txBox="1"/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71C52B-88EA-F34B-B25F-4C3E3FC5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blipFill>
                <a:blip r:embed="rId3"/>
                <a:stretch>
                  <a:fillRect l="-2427" r="-3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CAAECF-5D5A-C344-AB9B-1BD4DA979780}"/>
                  </a:ext>
                </a:extLst>
              </p:cNvPr>
              <p:cNvSpPr/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CAAECF-5D5A-C344-AB9B-1BD4DA979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954C5B94-6EEB-4C44-80DE-22296B9E4D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954C5B94-6EEB-4C44-80DE-22296B9E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5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59653821-E217-CF40-A082-722A38CC7B59}"/>
                  </a:ext>
                </a:extLst>
              </p:cNvPr>
              <p:cNvSpPr/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0">
                <a:extLst>
                  <a:ext uri="{FF2B5EF4-FFF2-40B4-BE49-F238E27FC236}">
                    <a16:creationId xmlns:a16="http://schemas.microsoft.com/office/drawing/2014/main" id="{59653821-E217-CF40-A082-722A38CC7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D7141F-B541-43E1-AC92-191CE1EB2C98}"/>
                  </a:ext>
                </a:extLst>
              </p:cNvPr>
              <p:cNvSpPr txBox="1"/>
              <p:nvPr/>
            </p:nvSpPr>
            <p:spPr>
              <a:xfrm>
                <a:off x="3621393" y="4149080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D7141F-B541-43E1-AC92-191CE1EB2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93" y="4149080"/>
                <a:ext cx="2612254" cy="837345"/>
              </a:xfrm>
              <a:prstGeom prst="rect">
                <a:avLst/>
              </a:prstGeom>
              <a:blipFill>
                <a:blip r:embed="rId3"/>
                <a:stretch>
                  <a:fillRect l="-1932" t="-4478" r="-38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C4A35C0-4B0E-41D5-92CD-D29F9CCDAF6E}"/>
                  </a:ext>
                </a:extLst>
              </p:cNvPr>
              <p:cNvSpPr/>
              <p:nvPr/>
            </p:nvSpPr>
            <p:spPr>
              <a:xfrm>
                <a:off x="3032770" y="4333034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D837B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DD837B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C4A35C0-4B0E-41D5-92CD-D29F9CCDA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770" y="4333034"/>
                <a:ext cx="588623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F791C1-91D0-AE40-A8DE-700535D296FD}"/>
                  </a:ext>
                </a:extLst>
              </p:cNvPr>
              <p:cNvSpPr/>
              <p:nvPr/>
            </p:nvSpPr>
            <p:spPr>
              <a:xfrm>
                <a:off x="4420490" y="425302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F791C1-91D0-AE40-A8DE-700535D29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0" y="4253026"/>
                <a:ext cx="51155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8FCDEF-DF82-6148-B08C-075BC7FEE62E}"/>
                  </a:ext>
                </a:extLst>
              </p:cNvPr>
              <p:cNvSpPr txBox="1"/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8FCDEF-DF82-6148-B08C-075BC7FE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blipFill>
                <a:blip r:embed="rId8"/>
                <a:stretch>
                  <a:fillRect l="-2427" r="-3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8">
                <a:extLst>
                  <a:ext uri="{FF2B5EF4-FFF2-40B4-BE49-F238E27FC236}">
                    <a16:creationId xmlns:a16="http://schemas.microsoft.com/office/drawing/2014/main" id="{56E42DC0-1F57-8C43-ADE6-7E2812E69A87}"/>
                  </a:ext>
                </a:extLst>
              </p:cNvPr>
              <p:cNvSpPr/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8">
                <a:extLst>
                  <a:ext uri="{FF2B5EF4-FFF2-40B4-BE49-F238E27FC236}">
                    <a16:creationId xmlns:a16="http://schemas.microsoft.com/office/drawing/2014/main" id="{56E42DC0-1F57-8C43-ADE6-7E2812E69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  <a:blipFill>
                <a:blip r:embed="rId9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0BD7539C-0D26-9E41-8DD9-197D34C36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Объект 5">
                <a:extLst>
                  <a:ext uri="{FF2B5EF4-FFF2-40B4-BE49-F238E27FC236}">
                    <a16:creationId xmlns:a16="http://schemas.microsoft.com/office/drawing/2014/main" id="{0BD7539C-0D26-9E41-8DD9-197D34C3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10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CC2C8049-BF85-3346-BF14-6AD4E8B58E3A}"/>
                  </a:ext>
                </a:extLst>
              </p:cNvPr>
              <p:cNvSpPr/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CC2C8049-BF85-3346-BF14-6AD4E8B58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E26D8B-8F05-E143-B785-B1843E9DBA58}"/>
                  </a:ext>
                </a:extLst>
              </p:cNvPr>
              <p:cNvSpPr txBox="1"/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E26D8B-8F05-E143-B785-B1843E9DB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blipFill>
                <a:blip r:embed="rId3"/>
                <a:stretch>
                  <a:fillRect l="-2427" t="-4478" r="-38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BEB9ED0B-7CF8-E045-9CFD-004BCE0818ED}"/>
                  </a:ext>
                </a:extLst>
              </p:cNvPr>
              <p:cNvSpPr/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BEB9ED0B-7CF8-E045-9CFD-004BCE081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24A97498-F936-F949-964E-7BE0A4CDFA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24A97498-F936-F949-964E-7BE0A4CDF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5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6F554D2A-5059-9040-83E1-CC215CCCC0DA}"/>
                  </a:ext>
                </a:extLst>
              </p:cNvPr>
              <p:cNvSpPr/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0">
                <a:extLst>
                  <a:ext uri="{FF2B5EF4-FFF2-40B4-BE49-F238E27FC236}">
                    <a16:creationId xmlns:a16="http://schemas.microsoft.com/office/drawing/2014/main" id="{6F554D2A-5059-9040-83E1-CC215CCC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7F2B24-99CE-2D4B-9B45-75D6DBB1A518}"/>
                  </a:ext>
                </a:extLst>
              </p:cNvPr>
              <p:cNvSpPr txBox="1"/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7F2B24-99CE-2D4B-9B45-75D6DBB1A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blipFill>
                <a:blip r:embed="rId3"/>
                <a:stretch>
                  <a:fillRect l="-2427" t="-4478" r="-38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646D13-2EE3-2D47-8D61-346D80C649C1}"/>
                  </a:ext>
                </a:extLst>
              </p:cNvPr>
              <p:cNvSpPr/>
              <p:nvPr/>
            </p:nvSpPr>
            <p:spPr>
              <a:xfrm>
                <a:off x="3464430" y="4057392"/>
                <a:ext cx="2688813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646D13-2EE3-2D47-8D61-346D80C64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30" y="4057392"/>
                <a:ext cx="2688813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EDCDE41-528A-334A-A765-C54A4F8FEB24}"/>
              </a:ext>
            </a:extLst>
          </p:cNvPr>
          <p:cNvSpPr txBox="1"/>
          <p:nvPr/>
        </p:nvSpPr>
        <p:spPr>
          <a:xfrm>
            <a:off x="2141781" y="5271591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центрирование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7">
                <a:extLst>
                  <a:ext uri="{FF2B5EF4-FFF2-40B4-BE49-F238E27FC236}">
                    <a16:creationId xmlns:a16="http://schemas.microsoft.com/office/drawing/2014/main" id="{1EC51635-A774-E94D-A854-6C0EB4502E63}"/>
                  </a:ext>
                </a:extLst>
              </p:cNvPr>
              <p:cNvSpPr/>
              <p:nvPr/>
            </p:nvSpPr>
            <p:spPr>
              <a:xfrm>
                <a:off x="3020035" y="4333679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7">
                <a:extLst>
                  <a:ext uri="{FF2B5EF4-FFF2-40B4-BE49-F238E27FC236}">
                    <a16:creationId xmlns:a16="http://schemas.microsoft.com/office/drawing/2014/main" id="{1EC51635-A774-E94D-A854-6C0EB4502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035" y="4333679"/>
                <a:ext cx="588623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1">
                <a:extLst>
                  <a:ext uri="{FF2B5EF4-FFF2-40B4-BE49-F238E27FC236}">
                    <a16:creationId xmlns:a16="http://schemas.microsoft.com/office/drawing/2014/main" id="{32E3D60E-B21C-9542-AF52-40828BC8857E}"/>
                  </a:ext>
                </a:extLst>
              </p:cNvPr>
              <p:cNvSpPr/>
              <p:nvPr/>
            </p:nvSpPr>
            <p:spPr>
              <a:xfrm>
                <a:off x="4271233" y="425367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1">
                <a:extLst>
                  <a:ext uri="{FF2B5EF4-FFF2-40B4-BE49-F238E27FC236}">
                    <a16:creationId xmlns:a16="http://schemas.microsoft.com/office/drawing/2014/main" id="{32E3D60E-B21C-9542-AF52-40828BC88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233" y="4253671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8">
                <a:extLst>
                  <a:ext uri="{FF2B5EF4-FFF2-40B4-BE49-F238E27FC236}">
                    <a16:creationId xmlns:a16="http://schemas.microsoft.com/office/drawing/2014/main" id="{36D19BCD-C5AF-9549-8DF4-8C6BBC177139}"/>
                  </a:ext>
                </a:extLst>
              </p:cNvPr>
              <p:cNvSpPr/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8">
                <a:extLst>
                  <a:ext uri="{FF2B5EF4-FFF2-40B4-BE49-F238E27FC236}">
                    <a16:creationId xmlns:a16="http://schemas.microsoft.com/office/drawing/2014/main" id="{36D19BCD-C5AF-9549-8DF4-8C6BBC177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  <a:blipFill>
                <a:blip r:embed="rId7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49CC3A60-09EA-0840-8BDB-9BF7AC2E04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Объект 5">
                <a:extLst>
                  <a:ext uri="{FF2B5EF4-FFF2-40B4-BE49-F238E27FC236}">
                    <a16:creationId xmlns:a16="http://schemas.microsoft.com/office/drawing/2014/main" id="{49CC3A60-09EA-0840-8BDB-9BF7AC2E0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8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10">
                <a:extLst>
                  <a:ext uri="{FF2B5EF4-FFF2-40B4-BE49-F238E27FC236}">
                    <a16:creationId xmlns:a16="http://schemas.microsoft.com/office/drawing/2014/main" id="{04A3AC20-A697-9243-B052-C29D78637F58}"/>
                  </a:ext>
                </a:extLst>
              </p:cNvPr>
              <p:cNvSpPr/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10">
                <a:extLst>
                  <a:ext uri="{FF2B5EF4-FFF2-40B4-BE49-F238E27FC236}">
                    <a16:creationId xmlns:a16="http://schemas.microsoft.com/office/drawing/2014/main" id="{04A3AC20-A697-9243-B052-C29D78637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0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Выборка:">
                <a:extLst>
                  <a:ext uri="{FF2B5EF4-FFF2-40B4-BE49-F238E27FC236}">
                    <a16:creationId xmlns:a16="http://schemas.microsoft.com/office/drawing/2014/main" id="{CE61A980-7E99-5A45-99BF-1FA396840B95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8" name="Выборка:">
                <a:extLst>
                  <a:ext uri="{FF2B5EF4-FFF2-40B4-BE49-F238E27FC236}">
                    <a16:creationId xmlns:a16="http://schemas.microsoft.com/office/drawing/2014/main" id="{CE61A980-7E99-5A45-99BF-1FA396840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ABA17D9D-A047-814D-BDF4-EB894AD91008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ABA17D9D-A047-814D-BDF4-EB894AD91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A9513AF1-FC78-D846-A048-9AA26F449738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A9513AF1-FC78-D846-A048-9AA26F449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">
            <a:extLst>
              <a:ext uri="{FF2B5EF4-FFF2-40B4-BE49-F238E27FC236}">
                <a16:creationId xmlns:a16="http://schemas.microsoft.com/office/drawing/2014/main" id="{5471F76A-B062-E24F-89CD-620A72FAF99D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араметры:">
                <a:extLst>
                  <a:ext uri="{FF2B5EF4-FFF2-40B4-BE49-F238E27FC236}">
                    <a16:creationId xmlns:a16="http://schemas.microsoft.com/office/drawing/2014/main" id="{81D3D3FF-80CD-2C48-89D7-DB9ABF51410F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7" name="Параметры:">
                <a:extLst>
                  <a:ext uri="{FF2B5EF4-FFF2-40B4-BE49-F238E27FC236}">
                    <a16:creationId xmlns:a16="http://schemas.microsoft.com/office/drawing/2014/main" id="{81D3D3FF-80CD-2C48-89D7-DB9ABF51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28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B76F54-5F76-4122-8A0D-46DB29D6FB2A}"/>
                  </a:ext>
                </a:extLst>
              </p:cNvPr>
              <p:cNvSpPr txBox="1"/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B76F54-5F76-4122-8A0D-46DB29D6F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149725"/>
                <a:ext cx="2612254" cy="837345"/>
              </a:xfrm>
              <a:prstGeom prst="rect">
                <a:avLst/>
              </a:prstGeom>
              <a:blipFill>
                <a:blip r:embed="rId3"/>
                <a:stretch>
                  <a:fillRect l="-2427" t="-4478" r="-38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F044B0C-1B77-47C5-937B-1C18ADC7B79D}"/>
                  </a:ext>
                </a:extLst>
              </p:cNvPr>
              <p:cNvSpPr/>
              <p:nvPr/>
            </p:nvSpPr>
            <p:spPr>
              <a:xfrm>
                <a:off x="3464430" y="4057392"/>
                <a:ext cx="2688813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F044B0C-1B77-47C5-937B-1C18ADC7B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30" y="4057392"/>
                <a:ext cx="2688813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602802F-4CC0-4F9D-8387-70FDD7A7AD3A}"/>
                  </a:ext>
                </a:extLst>
              </p:cNvPr>
              <p:cNvSpPr/>
              <p:nvPr/>
            </p:nvSpPr>
            <p:spPr>
              <a:xfrm>
                <a:off x="6586435" y="4092789"/>
                <a:ext cx="2436886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602802F-4CC0-4F9D-8387-70FDD7A7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35" y="4092789"/>
                <a:ext cx="2436886" cy="1233799"/>
              </a:xfrm>
              <a:prstGeom prst="rect">
                <a:avLst/>
              </a:prstGeom>
              <a:blipFill>
                <a:blip r:embed="rId5"/>
                <a:stretch>
                  <a:fillRect t="-2041" r="-5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35A8AB-C6C8-45A9-9E00-D6B22D18D689}"/>
              </a:ext>
            </a:extLst>
          </p:cNvPr>
          <p:cNvSpPr txBox="1"/>
          <p:nvPr/>
        </p:nvSpPr>
        <p:spPr>
          <a:xfrm>
            <a:off x="2141781" y="5271591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центрирование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3115-8D0D-45B5-9757-EA42447B4A76}"/>
              </a:ext>
            </a:extLst>
          </p:cNvPr>
          <p:cNvSpPr txBox="1"/>
          <p:nvPr/>
        </p:nvSpPr>
        <p:spPr>
          <a:xfrm>
            <a:off x="5204517" y="527159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нормирование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4FF1296-4877-4120-AB1E-CB4A5BB48A2E}"/>
                  </a:ext>
                </a:extLst>
              </p:cNvPr>
              <p:cNvSpPr/>
              <p:nvPr/>
            </p:nvSpPr>
            <p:spPr>
              <a:xfrm>
                <a:off x="5973120" y="4333679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4FF1296-4877-4120-AB1E-CB4A5BB48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20" y="4333679"/>
                <a:ext cx="588623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379FD61-7914-46D1-9C6D-AECDCB53501E}"/>
                  </a:ext>
                </a:extLst>
              </p:cNvPr>
              <p:cNvSpPr/>
              <p:nvPr/>
            </p:nvSpPr>
            <p:spPr>
              <a:xfrm>
                <a:off x="3020035" y="4333679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379FD61-7914-46D1-9C6D-AECDCB535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035" y="4333679"/>
                <a:ext cx="588623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F32949-9ADA-974D-8139-BE96FE3AF8A4}"/>
                  </a:ext>
                </a:extLst>
              </p:cNvPr>
              <p:cNvSpPr/>
              <p:nvPr/>
            </p:nvSpPr>
            <p:spPr>
              <a:xfrm>
                <a:off x="4271233" y="4253671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8F32949-9ADA-974D-8139-BE96FE3AF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233" y="4253671"/>
                <a:ext cx="511550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CE61F4-92C3-234D-8A9D-EF3AD66FDA83}"/>
                  </a:ext>
                </a:extLst>
              </p:cNvPr>
              <p:cNvSpPr/>
              <p:nvPr/>
            </p:nvSpPr>
            <p:spPr>
              <a:xfrm>
                <a:off x="7439585" y="4209207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CE61F4-92C3-234D-8A9D-EF3AD66FD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585" y="4209207"/>
                <a:ext cx="5115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8">
                <a:extLst>
                  <a:ext uri="{FF2B5EF4-FFF2-40B4-BE49-F238E27FC236}">
                    <a16:creationId xmlns:a16="http://schemas.microsoft.com/office/drawing/2014/main" id="{B4823C64-C867-5C46-B397-D9A38D20AE46}"/>
                  </a:ext>
                </a:extLst>
              </p:cNvPr>
              <p:cNvSpPr/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ru-RU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8">
                <a:extLst>
                  <a:ext uri="{FF2B5EF4-FFF2-40B4-BE49-F238E27FC236}">
                    <a16:creationId xmlns:a16="http://schemas.microsoft.com/office/drawing/2014/main" id="{B4823C64-C867-5C46-B397-D9A38D20A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7" y="2723787"/>
                <a:ext cx="3510136" cy="1061829"/>
              </a:xfrm>
              <a:prstGeom prst="rect">
                <a:avLst/>
              </a:prstGeom>
              <a:blipFill>
                <a:blip r:embed="rId10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5370C67D-427B-DC42-9A9B-1E0591A4E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ЗБЧ даёт нам возможность с помощью метода моментов построить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E5E5E"/>
                  </a:solidFill>
                  <a:latin typeface="+mj-lt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ЦПТ даёт нам информацию о распределении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+mj-lt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+mj-lt"/>
                  </a:rPr>
                  <a:t> </a:t>
                </a:r>
                <a:br>
                  <a:rPr lang="en-US" sz="2400" dirty="0">
                    <a:solidFill>
                      <a:srgbClr val="54748B"/>
                    </a:solidFill>
                    <a:latin typeface="+mj-lt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+mj-lt"/>
                  </a:rPr>
                  <a:t>мы можем построить доверительный интервал</a:t>
                </a:r>
                <a:r>
                  <a:rPr lang="en-US" sz="2400" dirty="0">
                    <a:solidFill>
                      <a:srgbClr val="373737"/>
                    </a:solidFill>
                    <a:latin typeface="+mj-lt"/>
                  </a:rPr>
                  <a:t>:</a:t>
                </a:r>
                <a:endParaRPr lang="ru-RU" sz="2400" dirty="0">
                  <a:solidFill>
                    <a:srgbClr val="3737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5370C67D-427B-DC42-9A9B-1E0591A4E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692696"/>
                <a:ext cx="8352488" cy="1778979"/>
              </a:xfrm>
              <a:prstGeom prst="rect">
                <a:avLst/>
              </a:prstGeom>
              <a:blipFill>
                <a:blip r:embed="rId11"/>
                <a:stretch>
                  <a:fillRect l="-1064" t="-4965" b="-63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750AC7E7-529C-8A48-95D5-11B46D82710E}"/>
                  </a:ext>
                </a:extLst>
              </p:cNvPr>
              <p:cNvSpPr/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10">
                <a:extLst>
                  <a:ext uri="{FF2B5EF4-FFF2-40B4-BE49-F238E27FC236}">
                    <a16:creationId xmlns:a16="http://schemas.microsoft.com/office/drawing/2014/main" id="{750AC7E7-529C-8A48-95D5-11B46D827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54" y="4253026"/>
                <a:ext cx="5115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DDA7A3F-B68B-F24C-BC6C-11C94489F6E3}"/>
                  </a:ext>
                </a:extLst>
              </p:cNvPr>
              <p:cNvSpPr/>
              <p:nvPr/>
            </p:nvSpPr>
            <p:spPr>
              <a:xfrm>
                <a:off x="3275856" y="1619137"/>
                <a:ext cx="2773516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DDA7A3F-B68B-F24C-BC6C-11C94489F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619137"/>
                <a:ext cx="2773516" cy="1233799"/>
              </a:xfrm>
              <a:prstGeom prst="rect">
                <a:avLst/>
              </a:prstGeom>
              <a:blipFill>
                <a:blip r:embed="rId4"/>
                <a:stretch>
                  <a:fillRect t="-2020" r="-4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3F3AAFBE-D4FF-CF4A-A426-4736D6310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52488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наша случайная величина окажется между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−1.96 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1.96</m:t>
                    </m:r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равна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0.95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3F3AAFBE-D4FF-CF4A-A426-4736D6310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52488" cy="980365"/>
              </a:xfrm>
              <a:prstGeom prst="rect">
                <a:avLst/>
              </a:prstGeom>
              <a:blipFill>
                <a:blip r:embed="rId5"/>
                <a:stretch>
                  <a:fillRect l="-910" t="-89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F08B996-0FB8-844D-8565-38618BE0BFCC}"/>
                  </a:ext>
                </a:extLst>
              </p:cNvPr>
              <p:cNvSpPr/>
              <p:nvPr/>
            </p:nvSpPr>
            <p:spPr>
              <a:xfrm>
                <a:off x="4343009" y="1728100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F08B996-0FB8-844D-8565-38618BE0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09" y="1728100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6679BE90-0835-514D-AE49-2FFA4C15D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2898428"/>
            <a:ext cx="6720080" cy="35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3F3AAFBE-D4FF-CF4A-A426-4736D6310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3F3AAFBE-D4FF-CF4A-A426-4736D6310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4"/>
                <a:stretch>
                  <a:fillRect l="-912" t="-8974" r="-1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2">
                <a:extLst>
                  <a:ext uri="{FF2B5EF4-FFF2-40B4-BE49-F238E27FC236}">
                    <a16:creationId xmlns:a16="http://schemas.microsoft.com/office/drawing/2014/main" id="{12096480-ABF7-994D-9D6C-C76F6FF2F8C7}"/>
                  </a:ext>
                </a:extLst>
              </p:cNvPr>
              <p:cNvSpPr/>
              <p:nvPr/>
            </p:nvSpPr>
            <p:spPr>
              <a:xfrm>
                <a:off x="3275856" y="1619137"/>
                <a:ext cx="2773516" cy="123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2">
                <a:extLst>
                  <a:ext uri="{FF2B5EF4-FFF2-40B4-BE49-F238E27FC236}">
                    <a16:creationId xmlns:a16="http://schemas.microsoft.com/office/drawing/2014/main" id="{12096480-ABF7-994D-9D6C-C76F6FF2F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619137"/>
                <a:ext cx="2773516" cy="1233799"/>
              </a:xfrm>
              <a:prstGeom prst="rect">
                <a:avLst/>
              </a:prstGeom>
              <a:blipFill>
                <a:blip r:embed="rId5"/>
                <a:stretch>
                  <a:fillRect t="-2020" r="-4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91FB6310-E243-8B44-B376-72FD110772B0}"/>
                  </a:ext>
                </a:extLst>
              </p:cNvPr>
              <p:cNvSpPr/>
              <p:nvPr/>
            </p:nvSpPr>
            <p:spPr>
              <a:xfrm>
                <a:off x="4343009" y="1728100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7">
                <a:extLst>
                  <a:ext uri="{FF2B5EF4-FFF2-40B4-BE49-F238E27FC236}">
                    <a16:creationId xmlns:a16="http://schemas.microsoft.com/office/drawing/2014/main" id="{91FB6310-E243-8B44-B376-72FD11077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09" y="1728100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C6A2698D-8EFF-1F4B-BA32-0E6442152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2898429"/>
            <a:ext cx="6720080" cy="35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E0258862-1848-724F-B7A0-AB73B14F364C}"/>
                  </a:ext>
                </a:extLst>
              </p:cNvPr>
              <p:cNvSpPr/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E0258862-1848-724F-B7A0-AB73B14F3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  <a:blipFill>
                <a:blip r:embed="rId4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B7410065-F7FF-C545-8A5C-C1C7632F35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B7410065-F7FF-C545-8A5C-C1C7632F3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5"/>
                <a:stretch>
                  <a:fillRect l="-912" t="-8974" r="-1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D39B4495-0BFF-D446-8FB5-3E9081230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898429"/>
            <a:ext cx="6720080" cy="35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A34FE7-7674-C147-B672-DD69FDFE6645}"/>
                  </a:ext>
                </a:extLst>
              </p:cNvPr>
              <p:cNvSpPr/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A34FE7-7674-C147-B672-DD69FDFE6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  <a:blipFill>
                <a:blip r:embed="rId3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D5249F7B-47C8-0847-A3F1-84E118474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D5249F7B-47C8-0847-A3F1-84E118474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4"/>
                <a:stretch>
                  <a:fillRect l="-912" t="-8974" r="-1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552AD1D0-24D9-6649-95A4-3E82DC95F015}"/>
                  </a:ext>
                </a:extLst>
              </p:cNvPr>
              <p:cNvSpPr/>
              <p:nvPr/>
            </p:nvSpPr>
            <p:spPr>
              <a:xfrm>
                <a:off x="1553616" y="2783161"/>
                <a:ext cx="632435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7">
                <a:extLst>
                  <a:ext uri="{FF2B5EF4-FFF2-40B4-BE49-F238E27FC236}">
                    <a16:creationId xmlns:a16="http://schemas.microsoft.com/office/drawing/2014/main" id="{552AD1D0-24D9-6649-95A4-3E82DC95F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16" y="2783161"/>
                <a:ext cx="6324359" cy="864467"/>
              </a:xfrm>
              <a:prstGeom prst="rect">
                <a:avLst/>
              </a:prstGeom>
              <a:blipFill>
                <a:blip r:embed="rId3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F8382-32A5-BC4A-9489-F3F230C548F3}"/>
                  </a:ext>
                </a:extLst>
              </p:cNvPr>
              <p:cNvSpPr/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50F8382-32A5-BC4A-9489-F3F230C54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  <a:blipFill>
                <a:blip r:embed="rId4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41737E48-AAE2-7943-AFB4-A0CC1F674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41737E48-AAE2-7943-AFB4-A0CC1F67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5"/>
                <a:stretch>
                  <a:fillRect l="-912" t="-8974" r="-1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4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FFAAC74-39BA-454D-99C3-9DDB7299CBC2}"/>
                  </a:ext>
                </a:extLst>
              </p:cNvPr>
              <p:cNvSpPr/>
              <p:nvPr/>
            </p:nvSpPr>
            <p:spPr>
              <a:xfrm>
                <a:off x="1553616" y="2783161"/>
                <a:ext cx="632435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FFAAC74-39BA-454D-99C3-9DDB7299C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16" y="2783161"/>
                <a:ext cx="6324359" cy="864467"/>
              </a:xfrm>
              <a:prstGeom prst="rect">
                <a:avLst/>
              </a:prstGeom>
              <a:blipFill>
                <a:blip r:embed="rId3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6CF6A18-0159-AA4B-8D9D-8B80C6F4F357}"/>
                  </a:ext>
                </a:extLst>
              </p:cNvPr>
              <p:cNvSpPr/>
              <p:nvPr/>
            </p:nvSpPr>
            <p:spPr>
              <a:xfrm>
                <a:off x="1432460" y="3888609"/>
                <a:ext cx="656666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6CF6A18-0159-AA4B-8D9D-8B80C6F4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60" y="3888609"/>
                <a:ext cx="6566669" cy="864467"/>
              </a:xfrm>
              <a:prstGeom prst="rect">
                <a:avLst/>
              </a:prstGeom>
              <a:blipFill>
                <a:blip r:embed="rId4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00AB8A56-5C14-E741-8EE3-8364ACFE1CB5}"/>
                  </a:ext>
                </a:extLst>
              </p:cNvPr>
              <p:cNvSpPr/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00AB8A56-5C14-E741-8EE3-8364ACFE1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  <a:blipFill>
                <a:blip r:embed="rId5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253B3A8-95D7-594F-9A76-6D14E0956A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Объект 5">
                <a:extLst>
                  <a:ext uri="{FF2B5EF4-FFF2-40B4-BE49-F238E27FC236}">
                    <a16:creationId xmlns:a16="http://schemas.microsoft.com/office/drawing/2014/main" id="{3253B3A8-95D7-594F-9A76-6D14E0956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6"/>
                <a:stretch>
                  <a:fillRect l="-912" t="-8974" r="-1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0C3F857-EA22-4357-9483-F1D7BFBE2D90}"/>
                  </a:ext>
                </a:extLst>
              </p:cNvPr>
              <p:cNvSpPr/>
              <p:nvPr/>
            </p:nvSpPr>
            <p:spPr>
              <a:xfrm>
                <a:off x="1553616" y="2783161"/>
                <a:ext cx="632435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0C3F857-EA22-4357-9483-F1D7BFBE2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16" y="2783161"/>
                <a:ext cx="6324359" cy="864467"/>
              </a:xfrm>
              <a:prstGeom prst="rect">
                <a:avLst/>
              </a:prstGeom>
              <a:blipFill>
                <a:blip r:embed="rId3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0FEEDA9-8B80-4B1B-880E-3A4E66144B0D}"/>
                  </a:ext>
                </a:extLst>
              </p:cNvPr>
              <p:cNvSpPr/>
              <p:nvPr/>
            </p:nvSpPr>
            <p:spPr>
              <a:xfrm>
                <a:off x="1432460" y="3888609"/>
                <a:ext cx="656666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0FEEDA9-8B80-4B1B-880E-3A4E66144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60" y="3888609"/>
                <a:ext cx="6566669" cy="864467"/>
              </a:xfrm>
              <a:prstGeom prst="rect">
                <a:avLst/>
              </a:prstGeom>
              <a:blipFill>
                <a:blip r:embed="rId4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83415CF0-3E5F-4EB7-B2CA-EEEE28E95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080" y="4996159"/>
                <a:ext cx="8042368" cy="116914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бесконечном повторении эксперимента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интервал будет накрывать истинное значение параметра  </a:t>
                </a:r>
                <a:br>
                  <a:rPr lang="en-US" sz="2400" dirty="0">
                    <a:solidFill>
                      <a:srgbClr val="5E5E5E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</a:t>
                </a:r>
                <a:r>
                  <a:rPr lang="ru-RU" sz="2400" dirty="0">
                    <a:solidFill>
                      <a:srgbClr val="5E5E5E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100⋅(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)%</m:t>
                    </m:r>
                  </m:oMath>
                </a14:m>
                <a:r>
                  <a:rPr lang="el-GR" sz="2400" dirty="0">
                    <a:solidFill>
                      <a:srgbClr val="28516A"/>
                    </a:solidFill>
                  </a:rPr>
                  <a:t> 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случаев 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83415CF0-3E5F-4EB7-B2CA-EEEE28E9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80" y="4996159"/>
                <a:ext cx="8042368" cy="1169145"/>
              </a:xfrm>
              <a:prstGeom prst="rect">
                <a:avLst/>
              </a:prstGeom>
              <a:blipFill>
                <a:blip r:embed="rId5"/>
                <a:stretch>
                  <a:fillRect l="-1102" t="-7527" b="-86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7C51E8CE-6040-974F-9C17-D370F6AB200A}"/>
                  </a:ext>
                </a:extLst>
              </p:cNvPr>
              <p:cNvSpPr/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7C51E8CE-6040-974F-9C17-D370F6AB2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82" y="1655938"/>
                <a:ext cx="5277407" cy="980974"/>
              </a:xfrm>
              <a:prstGeom prst="rect">
                <a:avLst/>
              </a:prstGeom>
              <a:blipFill>
                <a:blip r:embed="rId6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2CB38958-8C22-A047-AA7C-222891A21A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зафиксировать любую надежность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 построить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доверительный интервал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2CB38958-8C22-A047-AA7C-222891A2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8336869" cy="980365"/>
              </a:xfrm>
              <a:prstGeom prst="rect">
                <a:avLst/>
              </a:prstGeom>
              <a:blipFill>
                <a:blip r:embed="rId7"/>
                <a:stretch>
                  <a:fillRect l="-912" t="-8974" r="-182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4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6">
                <a:extLst>
                  <a:ext uri="{FF2B5EF4-FFF2-40B4-BE49-F238E27FC236}">
                    <a16:creationId xmlns:a16="http://schemas.microsoft.com/office/drawing/2014/main" id="{D32DF1E5-3751-2E41-86D4-46CA3CD2E659}"/>
                  </a:ext>
                </a:extLst>
              </p:cNvPr>
              <p:cNvSpPr/>
              <p:nvPr/>
            </p:nvSpPr>
            <p:spPr>
              <a:xfrm>
                <a:off x="1432461" y="1124558"/>
                <a:ext cx="656666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6">
                <a:extLst>
                  <a:ext uri="{FF2B5EF4-FFF2-40B4-BE49-F238E27FC236}">
                    <a16:creationId xmlns:a16="http://schemas.microsoft.com/office/drawing/2014/main" id="{D32DF1E5-3751-2E41-86D4-46CA3CD2E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61" y="1124558"/>
                <a:ext cx="6566669" cy="864467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1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3C5CD77B-3F71-5340-9E55-37B5538F8DFC}"/>
              </a:ext>
            </a:extLst>
          </p:cNvPr>
          <p:cNvSpPr/>
          <p:nvPr/>
        </p:nvSpPr>
        <p:spPr>
          <a:xfrm>
            <a:off x="2662560" y="2692557"/>
            <a:ext cx="4106469" cy="2176603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F83165A-50AF-4012-94CD-99B880D39F02}"/>
                  </a:ext>
                </a:extLst>
              </p:cNvPr>
              <p:cNvSpPr/>
              <p:nvPr/>
            </p:nvSpPr>
            <p:spPr>
              <a:xfrm>
                <a:off x="1432461" y="1124558"/>
                <a:ext cx="6566669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F83165A-50AF-4012-94CD-99B880D39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61" y="1124558"/>
                <a:ext cx="6566669" cy="864467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hape">
            <a:extLst>
              <a:ext uri="{FF2B5EF4-FFF2-40B4-BE49-F238E27FC236}">
                <a16:creationId xmlns:a16="http://schemas.microsoft.com/office/drawing/2014/main" id="{8BDAA028-B9CD-438B-8109-FF422855F1E7}"/>
              </a:ext>
            </a:extLst>
          </p:cNvPr>
          <p:cNvSpPr/>
          <p:nvPr/>
        </p:nvSpPr>
        <p:spPr>
          <a:xfrm>
            <a:off x="2929270" y="2987596"/>
            <a:ext cx="292377" cy="292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6" y="0"/>
                </a:moveTo>
                <a:cubicBezTo>
                  <a:pt x="7318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4" y="0"/>
                  <a:pt x="9836" y="0"/>
                </a:cubicBezTo>
                <a:close/>
                <a:moveTo>
                  <a:pt x="13983" y="5123"/>
                </a:moveTo>
                <a:cubicBezTo>
                  <a:pt x="14087" y="5103"/>
                  <a:pt x="14195" y="5105"/>
                  <a:pt x="14299" y="5134"/>
                </a:cubicBezTo>
                <a:cubicBezTo>
                  <a:pt x="14448" y="5167"/>
                  <a:pt x="14626" y="5294"/>
                  <a:pt x="14916" y="5503"/>
                </a:cubicBezTo>
                <a:lnTo>
                  <a:pt x="15395" y="5850"/>
                </a:lnTo>
                <a:cubicBezTo>
                  <a:pt x="15685" y="6060"/>
                  <a:pt x="15861" y="6185"/>
                  <a:pt x="15943" y="6319"/>
                </a:cubicBezTo>
                <a:cubicBezTo>
                  <a:pt x="16068" y="6503"/>
                  <a:pt x="16108" y="6740"/>
                  <a:pt x="16054" y="6959"/>
                </a:cubicBezTo>
                <a:cubicBezTo>
                  <a:pt x="16022" y="7115"/>
                  <a:pt x="15901" y="7295"/>
                  <a:pt x="15701" y="7598"/>
                </a:cubicBezTo>
                <a:lnTo>
                  <a:pt x="10031" y="16178"/>
                </a:lnTo>
                <a:cubicBezTo>
                  <a:pt x="9831" y="16481"/>
                  <a:pt x="9712" y="16665"/>
                  <a:pt x="9583" y="16752"/>
                </a:cubicBezTo>
                <a:cubicBezTo>
                  <a:pt x="9407" y="16882"/>
                  <a:pt x="9186" y="16925"/>
                  <a:pt x="8978" y="16867"/>
                </a:cubicBezTo>
                <a:cubicBezTo>
                  <a:pt x="8962" y="16864"/>
                  <a:pt x="8930" y="16834"/>
                  <a:pt x="8914" y="16829"/>
                </a:cubicBezTo>
                <a:cubicBezTo>
                  <a:pt x="8913" y="16829"/>
                  <a:pt x="8910" y="16829"/>
                  <a:pt x="8909" y="16829"/>
                </a:cubicBezTo>
                <a:cubicBezTo>
                  <a:pt x="8793" y="16803"/>
                  <a:pt x="8623" y="16675"/>
                  <a:pt x="8435" y="16542"/>
                </a:cubicBezTo>
                <a:cubicBezTo>
                  <a:pt x="8403" y="16519"/>
                  <a:pt x="8396" y="16523"/>
                  <a:pt x="8361" y="16498"/>
                </a:cubicBezTo>
                <a:cubicBezTo>
                  <a:pt x="8359" y="16497"/>
                  <a:pt x="8358" y="16499"/>
                  <a:pt x="8356" y="16498"/>
                </a:cubicBezTo>
                <a:cubicBezTo>
                  <a:pt x="8330" y="16479"/>
                  <a:pt x="8326" y="16480"/>
                  <a:pt x="8298" y="16459"/>
                </a:cubicBezTo>
                <a:lnTo>
                  <a:pt x="4278" y="13548"/>
                </a:lnTo>
                <a:cubicBezTo>
                  <a:pt x="3988" y="13339"/>
                  <a:pt x="3812" y="13214"/>
                  <a:pt x="3730" y="13079"/>
                </a:cubicBezTo>
                <a:cubicBezTo>
                  <a:pt x="3605" y="12895"/>
                  <a:pt x="3564" y="12664"/>
                  <a:pt x="3619" y="12445"/>
                </a:cubicBezTo>
                <a:cubicBezTo>
                  <a:pt x="3651" y="12289"/>
                  <a:pt x="3772" y="12103"/>
                  <a:pt x="3972" y="11800"/>
                </a:cubicBezTo>
                <a:lnTo>
                  <a:pt x="4304" y="11298"/>
                </a:lnTo>
                <a:cubicBezTo>
                  <a:pt x="4504" y="10995"/>
                  <a:pt x="4623" y="10811"/>
                  <a:pt x="4752" y="10725"/>
                </a:cubicBezTo>
                <a:cubicBezTo>
                  <a:pt x="4928" y="10594"/>
                  <a:pt x="5154" y="10552"/>
                  <a:pt x="5363" y="10609"/>
                </a:cubicBezTo>
                <a:cubicBezTo>
                  <a:pt x="5512" y="10642"/>
                  <a:pt x="5685" y="10769"/>
                  <a:pt x="5974" y="10978"/>
                </a:cubicBezTo>
                <a:lnTo>
                  <a:pt x="8588" y="12870"/>
                </a:lnTo>
                <a:lnTo>
                  <a:pt x="13245" y="5823"/>
                </a:lnTo>
                <a:cubicBezTo>
                  <a:pt x="13445" y="5520"/>
                  <a:pt x="13565" y="5336"/>
                  <a:pt x="13693" y="5249"/>
                </a:cubicBezTo>
                <a:cubicBezTo>
                  <a:pt x="13781" y="5184"/>
                  <a:pt x="13879" y="5142"/>
                  <a:pt x="13983" y="5123"/>
                </a:cubicBezTo>
                <a:close/>
              </a:path>
            </a:pathLst>
          </a:custGeom>
          <a:solidFill>
            <a:srgbClr val="416F2F"/>
          </a:solidFill>
          <a:ln w="3175">
            <a:miter lim="400000"/>
          </a:ln>
        </p:spPr>
        <p:txBody>
          <a:bodyPr lIns="24207" tIns="24207" rIns="24207" bIns="2420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0" marR="0" indent="3429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marL="0" marR="0" indent="6858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marL="0" marR="0" indent="10287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marL="0" marR="0" indent="13716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5pPr>
            <a:lvl6pPr marL="0" marR="0" indent="17145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6pPr>
            <a:lvl7pPr marL="0" marR="0" indent="20574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7pPr>
            <a:lvl8pPr marL="0" marR="0" indent="24003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8pPr>
            <a:lvl9pPr marL="0" marR="0" indent="2743200" algn="l" defTabSz="410765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24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MyriadPro-Regular"/>
                <a:ea typeface="MyriadPro-Regular"/>
                <a:cs typeface="MyriadPro-Regular"/>
                <a:sym typeface="MyriadPro-Regular"/>
              </a:defRPr>
            </a:lvl9pPr>
          </a:lstStyle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Объект 5">
            <a:extLst>
              <a:ext uri="{FF2B5EF4-FFF2-40B4-BE49-F238E27FC236}">
                <a16:creationId xmlns:a16="http://schemas.microsoft.com/office/drawing/2014/main" id="{7E636A21-AA9B-4060-8708-B60B48E19376}"/>
              </a:ext>
            </a:extLst>
          </p:cNvPr>
          <p:cNvSpPr txBox="1">
            <a:spLocks/>
          </p:cNvSpPr>
          <p:nvPr/>
        </p:nvSpPr>
        <p:spPr>
          <a:xfrm>
            <a:off x="3511686" y="2970963"/>
            <a:ext cx="3257343" cy="458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416F2F"/>
                </a:solidFill>
              </a:rPr>
              <a:t>Иногда кратко пишут</a:t>
            </a:r>
            <a:r>
              <a:rPr lang="en-US" sz="2400" dirty="0">
                <a:solidFill>
                  <a:srgbClr val="416F2F"/>
                </a:solidFill>
              </a:rPr>
              <a:t>:</a:t>
            </a:r>
            <a:endParaRPr lang="ru-RU" sz="2400" dirty="0"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48DD25A-3A66-431D-90A7-264049B95DCE}"/>
                  </a:ext>
                </a:extLst>
              </p:cNvPr>
              <p:cNvSpPr/>
              <p:nvPr/>
            </p:nvSpPr>
            <p:spPr>
              <a:xfrm>
                <a:off x="3714045" y="3517000"/>
                <a:ext cx="2003497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48DD25A-3A66-431D-90A7-264049B9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045" y="3517000"/>
                <a:ext cx="2003497" cy="864467"/>
              </a:xfrm>
              <a:prstGeom prst="rect">
                <a:avLst/>
              </a:prstGeom>
              <a:blipFill>
                <a:blip r:embed="rId4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4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Выборка:">
                <a:extLst>
                  <a:ext uri="{FF2B5EF4-FFF2-40B4-BE49-F238E27FC236}">
                    <a16:creationId xmlns:a16="http://schemas.microsoft.com/office/drawing/2014/main" id="{D21D08B0-ED15-9449-A52C-D85BD645BA98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0" name="Выборка:">
                <a:extLst>
                  <a:ext uri="{FF2B5EF4-FFF2-40B4-BE49-F238E27FC236}">
                    <a16:creationId xmlns:a16="http://schemas.microsoft.com/office/drawing/2014/main" id="{D21D08B0-ED15-9449-A52C-D85BD645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B873A00A-0BB8-554A-B47B-36564A3CEF93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B873A00A-0BB8-554A-B47B-36564A3CE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EFBA0F85-454B-EC4D-81FD-C96BFA7F0225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EFBA0F85-454B-EC4D-81FD-C96BFA7F0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">
            <a:extLst>
              <a:ext uri="{FF2B5EF4-FFF2-40B4-BE49-F238E27FC236}">
                <a16:creationId xmlns:a16="http://schemas.microsoft.com/office/drawing/2014/main" id="{6D112E48-1AFC-7141-9C0A-3C614997B0DD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1" name="Точность  оценки, прогнозов…">
            <a:extLst>
              <a:ext uri="{FF2B5EF4-FFF2-40B4-BE49-F238E27FC236}">
                <a16:creationId xmlns:a16="http://schemas.microsoft.com/office/drawing/2014/main" id="{63399E56-1865-5F4C-9721-25058D26B79D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cxnSp>
        <p:nvCxnSpPr>
          <p:cNvPr id="22" name="Прямая со стрелкой 3">
            <a:extLst>
              <a:ext uri="{FF2B5EF4-FFF2-40B4-BE49-F238E27FC236}">
                <a16:creationId xmlns:a16="http://schemas.microsoft.com/office/drawing/2014/main" id="{70C8BAE6-C99D-554E-B4EB-42FD14B87CC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араметры:">
                <a:extLst>
                  <a:ext uri="{FF2B5EF4-FFF2-40B4-BE49-F238E27FC236}">
                    <a16:creationId xmlns:a16="http://schemas.microsoft.com/office/drawing/2014/main" id="{87B65FE3-EC0A-AA4D-9C56-9C17D4B98EBB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3" name="Параметры:">
                <a:extLst>
                  <a:ext uri="{FF2B5EF4-FFF2-40B4-BE49-F238E27FC236}">
                    <a16:creationId xmlns:a16="http://schemas.microsoft.com/office/drawing/2014/main" id="{87B65FE3-EC0A-AA4D-9C56-9C17D4B98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1560" y="1606428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BE427CA1-84BF-7E4B-8D14-501471276E7F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7452109" cy="4558876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Длина интервала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endParaRPr lang="ru-RU" sz="2400" b="1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br>
              <a:rPr lang="en-US" sz="2400" b="1" dirty="0">
                <a:solidFill>
                  <a:srgbClr val="373737"/>
                </a:solidFill>
              </a:rPr>
            </a:b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FD1203C8-06A5-C749-9E58-ACE1B0B62B1A}"/>
                  </a:ext>
                </a:extLst>
              </p:cNvPr>
              <p:cNvSpPr/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FD1203C8-06A5-C749-9E58-ACE1B0B62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1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1560" y="1606428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60B6A76D-0CF4-AA43-9C13-B81A86D7A6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455887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Длина интервала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US" sz="2400" b="1" dirty="0">
                    <a:solidFill>
                      <a:srgbClr val="373737"/>
                    </a:solidFill>
                  </a:rPr>
                </a:b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росте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длина интервала падает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60B6A76D-0CF4-AA43-9C13-B81A86D7A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4558876"/>
              </a:xfrm>
              <a:prstGeom prst="rect">
                <a:avLst/>
              </a:prstGeom>
              <a:blipFill>
                <a:blip r:embed="rId3"/>
                <a:stretch>
                  <a:fillRect l="-1020" t="-19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BDF45D2E-C05C-F64A-8FAD-88C817D0C77D}"/>
                  </a:ext>
                </a:extLst>
              </p:cNvPr>
              <p:cNvSpPr/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BDF45D2E-C05C-F64A-8FAD-88C817D0C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  <a:blipFill>
                <a:blip r:embed="rId4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1560" y="1606428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43D1E1C-3EDC-8040-B45C-FA573644C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455887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Длина интервала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US" sz="2400" b="1" dirty="0">
                    <a:solidFill>
                      <a:srgbClr val="373737"/>
                    </a:solidFill>
                  </a:rPr>
                </a:b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росте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длина интервала падает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росте дисперсии длина интервала увеличивается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43D1E1C-3EDC-8040-B45C-FA573644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4558876"/>
              </a:xfrm>
              <a:prstGeom prst="rect">
                <a:avLst/>
              </a:prstGeom>
              <a:blipFill>
                <a:blip r:embed="rId3"/>
                <a:stretch>
                  <a:fillRect l="-1020" t="-1944" r="-1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8B3DA2EA-7F09-5D49-8AB6-EF6AD2400215}"/>
                  </a:ext>
                </a:extLst>
              </p:cNvPr>
              <p:cNvSpPr/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3">
                <a:extLst>
                  <a:ext uri="{FF2B5EF4-FFF2-40B4-BE49-F238E27FC236}">
                    <a16:creationId xmlns:a16="http://schemas.microsoft.com/office/drawing/2014/main" id="{8B3DA2EA-7F09-5D49-8AB6-EF6AD2400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  <a:blipFill>
                <a:blip r:embed="rId4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0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средних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1560" y="1606428"/>
            <a:ext cx="8352488" cy="364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9C1E44F-A351-3E4B-9ED6-754795D87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692696"/>
                <a:ext cx="7452109" cy="4558876"/>
              </a:xfrm>
              <a:prstGeom prst="rect">
                <a:avLst/>
              </a:prstGeom>
            </p:spPr>
            <p:txBody>
              <a:bodyPr vert="horz" lIns="9000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Длина интервала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ru-RU" sz="2400" b="1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US" sz="2400" b="1" dirty="0">
                    <a:solidFill>
                      <a:srgbClr val="373737"/>
                    </a:solidFill>
                  </a:rPr>
                </a:b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росте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длина интервала падает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росте дисперсии длина интервала увеличивается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При росте надёжности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длина увеличивается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9C1E44F-A351-3E4B-9ED6-754795D87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7452109" cy="4558876"/>
              </a:xfrm>
              <a:prstGeom prst="rect">
                <a:avLst/>
              </a:prstGeom>
              <a:blipFill>
                <a:blip r:embed="rId3"/>
                <a:stretch>
                  <a:fillRect l="-1020" t="-1944" r="-17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19943A3-D4F5-3143-829E-21A718EC5B86}"/>
                  </a:ext>
                </a:extLst>
              </p:cNvPr>
              <p:cNvSpPr/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19943A3-D4F5-3143-829E-21A718EC5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69" y="1125538"/>
                <a:ext cx="2440861" cy="864467"/>
              </a:xfrm>
              <a:prstGeom prst="rect">
                <a:avLst/>
              </a:prstGeom>
              <a:blipFill>
                <a:blip r:embed="rId4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32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376DB91-7D84-E047-8E5A-C491EFDE778C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Центральная предельная теорема позволяет построить для среднего асимптотический доверительный интервал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DC9C7008-A4F9-734E-8BA0-58EEE8E1BEA2}"/>
              </a:ext>
            </a:extLst>
          </p:cNvPr>
          <p:cNvSpPr txBox="1">
            <a:spLocks/>
          </p:cNvSpPr>
          <p:nvPr/>
        </p:nvSpPr>
        <p:spPr>
          <a:xfrm>
            <a:off x="539552" y="692696"/>
            <a:ext cx="8064896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Центральная предельная теорема позволяет построить для среднего асимптотический доверительный интервал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Доверительный интервал позволяет описать степень неуверенности в полученной оценке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692696"/>
            <a:ext cx="8064896" cy="5472608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Центральная предельная теорема позволяет построить для среднего асимптотический доверительный интервал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Доверительный интервал позволяет описать степень неуверенности в полученной оценке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Такой доверительный интервал верен при большом количестве наблюдений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если в выборке нет аномалий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331640" y="116632"/>
            <a:ext cx="7712348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Асимптотический доверительный интервал для разницы средних</a:t>
            </a:r>
          </a:p>
        </p:txBody>
      </p:sp>
    </p:spTree>
    <p:extLst>
      <p:ext uri="{BB962C8B-B14F-4D97-AF65-F5344CB8AC3E}">
        <p14:creationId xmlns:p14="http://schemas.microsoft.com/office/powerpoint/2010/main" val="8116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p:grpSp>
        <p:nvGrpSpPr>
          <p:cNvPr id="7" name="Группа 7">
            <a:extLst>
              <a:ext uri="{FF2B5EF4-FFF2-40B4-BE49-F238E27FC236}">
                <a16:creationId xmlns:a16="http://schemas.microsoft.com/office/drawing/2014/main" id="{3E52733A-9F95-D847-B1B0-46826658750A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9">
                  <a:extLst>
                    <a:ext uri="{FF2B5EF4-FFF2-40B4-BE49-F238E27FC236}">
                      <a16:creationId xmlns:a16="http://schemas.microsoft.com/office/drawing/2014/main" id="{7DD74288-1B70-334F-84B8-08D520A50CE3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5">
                  <a:extLst>
                    <a:ext uri="{FF2B5EF4-FFF2-40B4-BE49-F238E27FC236}">
                      <a16:creationId xmlns:a16="http://schemas.microsoft.com/office/drawing/2014/main" id="{44068C1B-03E3-0C40-B23C-415BD3997D3C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6E7C62-1942-0943-86F2-8AF2100427ED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p:grpSp>
        <p:nvGrpSpPr>
          <p:cNvPr id="12" name="Группа 7">
            <a:extLst>
              <a:ext uri="{FF2B5EF4-FFF2-40B4-BE49-F238E27FC236}">
                <a16:creationId xmlns:a16="http://schemas.microsoft.com/office/drawing/2014/main" id="{F99A355C-0BF9-DD46-9360-C7D06C751DD6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Прямоугольник 9">
                  <a:extLst>
                    <a:ext uri="{FF2B5EF4-FFF2-40B4-BE49-F238E27FC236}">
                      <a16:creationId xmlns:a16="http://schemas.microsoft.com/office/drawing/2014/main" id="{ED07EB39-E52C-EC4F-8B3C-8756569A0C88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Прямоугольник 5">
                  <a:extLst>
                    <a:ext uri="{FF2B5EF4-FFF2-40B4-BE49-F238E27FC236}">
                      <a16:creationId xmlns:a16="http://schemas.microsoft.com/office/drawing/2014/main" id="{971CDDBF-1D6A-D14A-92ED-64DEC7A44D30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0D403E4-C062-6A4E-8777-FF5ECBDB80CA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5" name="Группа 19">
            <a:extLst>
              <a:ext uri="{FF2B5EF4-FFF2-40B4-BE49-F238E27FC236}">
                <a16:creationId xmlns:a16="http://schemas.microsoft.com/office/drawing/2014/main" id="{32E7A423-9288-2A41-8E36-6BF99F3F6804}"/>
              </a:ext>
            </a:extLst>
          </p:cNvPr>
          <p:cNvGrpSpPr/>
          <p:nvPr/>
        </p:nvGrpSpPr>
        <p:grpSpPr>
          <a:xfrm>
            <a:off x="2017378" y="1773143"/>
            <a:ext cx="5830401" cy="935449"/>
            <a:chOff x="1905383" y="1910060"/>
            <a:chExt cx="5830401" cy="935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D40A54-0887-FD4F-8DCA-21BE54A4928E}"/>
                    </a:ext>
                  </a:extLst>
                </p:cNvPr>
                <p:cNvSpPr txBox="1"/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06A39-1E60-F845-92FA-EF4CD4740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blipFill>
                  <a:blip r:embed="rId9"/>
                  <a:stretch>
                    <a:fillRect l="-10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Прямоугольник 21">
                  <a:extLst>
                    <a:ext uri="{FF2B5EF4-FFF2-40B4-BE49-F238E27FC236}">
                      <a16:creationId xmlns:a16="http://schemas.microsoft.com/office/drawing/2014/main" id="{260B473A-D537-DB46-AFC3-A7F4D7E36CC0}"/>
                    </a:ext>
                  </a:extLst>
                </p:cNvPr>
                <p:cNvSpPr/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04EDA16-1B50-8E48-B20D-E293AA969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2">
                <a:extLst>
                  <a:ext uri="{FF2B5EF4-FFF2-40B4-BE49-F238E27FC236}">
                    <a16:creationId xmlns:a16="http://schemas.microsoft.com/office/drawing/2014/main" id="{7A7F2E62-2332-BC44-8378-6E654E4E7CFC}"/>
                  </a:ext>
                </a:extLst>
              </p:cNvPr>
              <p:cNvSpPr/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2">
                <a:extLst>
                  <a:ext uri="{FF2B5EF4-FFF2-40B4-BE49-F238E27FC236}">
                    <a16:creationId xmlns:a16="http://schemas.microsoft.com/office/drawing/2014/main" id="{7A7F2E62-2332-BC44-8378-6E654E4E7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3">
                <a:extLst>
                  <a:ext uri="{FF2B5EF4-FFF2-40B4-BE49-F238E27FC236}">
                    <a16:creationId xmlns:a16="http://schemas.microsoft.com/office/drawing/2014/main" id="{A421C0FE-694B-D74D-8C6D-5BCA1260E141}"/>
                  </a:ext>
                </a:extLst>
              </p:cNvPr>
              <p:cNvSpPr/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3">
                <a:extLst>
                  <a:ext uri="{FF2B5EF4-FFF2-40B4-BE49-F238E27FC236}">
                    <a16:creationId xmlns:a16="http://schemas.microsoft.com/office/drawing/2014/main" id="{A421C0FE-694B-D74D-8C6D-5BCA1260E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7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Выборка:">
                <a:extLst>
                  <a:ext uri="{FF2B5EF4-FFF2-40B4-BE49-F238E27FC236}">
                    <a16:creationId xmlns:a16="http://schemas.microsoft.com/office/drawing/2014/main" id="{E72ADD6D-D1D1-BF44-9681-98CA59BC36D7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2" name="Выборка:">
                <a:extLst>
                  <a:ext uri="{FF2B5EF4-FFF2-40B4-BE49-F238E27FC236}">
                    <a16:creationId xmlns:a16="http://schemas.microsoft.com/office/drawing/2014/main" id="{E72ADD6D-D1D1-BF44-9681-98CA59BC3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0F9B8C6-F3A0-3644-8BA5-D5B22D179F38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0F9B8C6-F3A0-3644-8BA5-D5B22D179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>
                <a:extLst>
                  <a:ext uri="{FF2B5EF4-FFF2-40B4-BE49-F238E27FC236}">
                    <a16:creationId xmlns:a16="http://schemas.microsoft.com/office/drawing/2014/main" id="{A2572A52-E865-8343-A640-84BB6D73117A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4">
                <a:extLst>
                  <a:ext uri="{FF2B5EF4-FFF2-40B4-BE49-F238E27FC236}">
                    <a16:creationId xmlns:a16="http://schemas.microsoft.com/office/drawing/2014/main" id="{A2572A52-E865-8343-A640-84BB6D73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">
            <a:extLst>
              <a:ext uri="{FF2B5EF4-FFF2-40B4-BE49-F238E27FC236}">
                <a16:creationId xmlns:a16="http://schemas.microsoft.com/office/drawing/2014/main" id="{1E551579-6E7E-3044-AD20-48690E865B6E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3" name="Ответы на  вопросы…">
            <a:extLst>
              <a:ext uri="{FF2B5EF4-FFF2-40B4-BE49-F238E27FC236}">
                <a16:creationId xmlns:a16="http://schemas.microsoft.com/office/drawing/2014/main" id="{9FA6B17C-5882-A04F-B7F2-DC65A1A24B66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6" name="Точность  оценки, прогнозов…">
            <a:extLst>
              <a:ext uri="{FF2B5EF4-FFF2-40B4-BE49-F238E27FC236}">
                <a16:creationId xmlns:a16="http://schemas.microsoft.com/office/drawing/2014/main" id="{C278C3A8-2F74-9140-BC2D-0DA2C50978AE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cxnSp>
        <p:nvCxnSpPr>
          <p:cNvPr id="27" name="Прямая со стрелкой 3">
            <a:extLst>
              <a:ext uri="{FF2B5EF4-FFF2-40B4-BE49-F238E27FC236}">
                <a16:creationId xmlns:a16="http://schemas.microsoft.com/office/drawing/2014/main" id="{7541073A-5B87-8049-84F6-CDC20D92C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6">
            <a:extLst>
              <a:ext uri="{FF2B5EF4-FFF2-40B4-BE49-F238E27FC236}">
                <a16:creationId xmlns:a16="http://schemas.microsoft.com/office/drawing/2014/main" id="{F410CF66-7BCD-F54E-B0AA-5D2A6DD2C082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араметры:">
                <a:extLst>
                  <a:ext uri="{FF2B5EF4-FFF2-40B4-BE49-F238E27FC236}">
                    <a16:creationId xmlns:a16="http://schemas.microsoft.com/office/drawing/2014/main" id="{CF55FB74-ED61-3B44-93C4-EF19E250618A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Параметры:">
                <a:extLst>
                  <a:ext uri="{FF2B5EF4-FFF2-40B4-BE49-F238E27FC236}">
                    <a16:creationId xmlns:a16="http://schemas.microsoft.com/office/drawing/2014/main" id="{CF55FB74-ED61-3B44-93C4-EF19E250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0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2">
                <a:extLst>
                  <a:ext uri="{FF2B5EF4-FFF2-40B4-BE49-F238E27FC236}">
                    <a16:creationId xmlns:a16="http://schemas.microsoft.com/office/drawing/2014/main" id="{08670AD4-19B8-D644-8078-DFFCBDA275E8}"/>
                  </a:ext>
                </a:extLst>
              </p:cNvPr>
              <p:cNvSpPr/>
              <p:nvPr/>
            </p:nvSpPr>
            <p:spPr>
              <a:xfrm>
                <a:off x="2379739" y="3777059"/>
                <a:ext cx="4824535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2">
                <a:extLst>
                  <a:ext uri="{FF2B5EF4-FFF2-40B4-BE49-F238E27FC236}">
                    <a16:creationId xmlns:a16="http://schemas.microsoft.com/office/drawing/2014/main" id="{08670AD4-19B8-D644-8078-DFFCBDA27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3777059"/>
                <a:ext cx="4824535" cy="461729"/>
              </a:xfrm>
              <a:prstGeom prst="rect">
                <a:avLst/>
              </a:prstGeom>
              <a:blipFill>
                <a:blip r:embed="rId3"/>
                <a:stretch>
                  <a:fillRect r="-787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7">
            <a:extLst>
              <a:ext uri="{FF2B5EF4-FFF2-40B4-BE49-F238E27FC236}">
                <a16:creationId xmlns:a16="http://schemas.microsoft.com/office/drawing/2014/main" id="{347A7E14-F6E4-C448-B8BF-7746F7237A2D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9">
                  <a:extLst>
                    <a:ext uri="{FF2B5EF4-FFF2-40B4-BE49-F238E27FC236}">
                      <a16:creationId xmlns:a16="http://schemas.microsoft.com/office/drawing/2014/main" id="{43BBE2EC-B74A-3E43-B173-49013C89D5C2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5">
                  <a:extLst>
                    <a:ext uri="{FF2B5EF4-FFF2-40B4-BE49-F238E27FC236}">
                      <a16:creationId xmlns:a16="http://schemas.microsoft.com/office/drawing/2014/main" id="{D52E75E6-B908-094A-A0F2-7874B84D2CBA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Объект 5">
            <a:extLst>
              <a:ext uri="{FF2B5EF4-FFF2-40B4-BE49-F238E27FC236}">
                <a16:creationId xmlns:a16="http://schemas.microsoft.com/office/drawing/2014/main" id="{AF766562-513E-5C49-B99E-36B3DADAABD9}"/>
              </a:ext>
            </a:extLst>
          </p:cNvPr>
          <p:cNvSpPr txBox="1">
            <a:spLocks/>
          </p:cNvSpPr>
          <p:nvPr/>
        </p:nvSpPr>
        <p:spPr>
          <a:xfrm>
            <a:off x="611560" y="2839218"/>
            <a:ext cx="8352488" cy="8058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Разность нормальных случайных величин – нормальная случайная величина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2EDFF-C0D2-9742-9CA0-7D7368B03A91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D53FD24-D96E-194F-B785-0338D48D08D7}"/>
              </a:ext>
            </a:extLst>
          </p:cNvPr>
          <p:cNvGrpSpPr/>
          <p:nvPr/>
        </p:nvGrpSpPr>
        <p:grpSpPr>
          <a:xfrm>
            <a:off x="2017378" y="1773143"/>
            <a:ext cx="5830401" cy="935449"/>
            <a:chOff x="1905383" y="1910060"/>
            <a:chExt cx="5830401" cy="935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57A452-8D6C-3741-B282-2BE9B236D691}"/>
                    </a:ext>
                  </a:extLst>
                </p:cNvPr>
                <p:cNvSpPr txBox="1"/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06A39-1E60-F845-92FA-EF4CD4740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blipFill>
                  <a:blip r:embed="rId9"/>
                  <a:stretch>
                    <a:fillRect l="-10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7009AF8-8BA3-A944-89DC-D5DE6F51839D}"/>
                    </a:ext>
                  </a:extLst>
                </p:cNvPr>
                <p:cNvSpPr/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04EDA16-1B50-8E48-B20D-E293AA969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2">
                <a:extLst>
                  <a:ext uri="{FF2B5EF4-FFF2-40B4-BE49-F238E27FC236}">
                    <a16:creationId xmlns:a16="http://schemas.microsoft.com/office/drawing/2014/main" id="{E0ADDC6F-EC8B-0741-9B37-ECF81EFB50CA}"/>
                  </a:ext>
                </a:extLst>
              </p:cNvPr>
              <p:cNvSpPr/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2">
                <a:extLst>
                  <a:ext uri="{FF2B5EF4-FFF2-40B4-BE49-F238E27FC236}">
                    <a16:creationId xmlns:a16="http://schemas.microsoft.com/office/drawing/2014/main" id="{E0ADDC6F-EC8B-0741-9B37-ECF81EFB5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23">
                <a:extLst>
                  <a:ext uri="{FF2B5EF4-FFF2-40B4-BE49-F238E27FC236}">
                    <a16:creationId xmlns:a16="http://schemas.microsoft.com/office/drawing/2014/main" id="{3336B0E0-BBCA-2D40-B653-8EE91EDE46B5}"/>
                  </a:ext>
                </a:extLst>
              </p:cNvPr>
              <p:cNvSpPr/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23">
                <a:extLst>
                  <a:ext uri="{FF2B5EF4-FFF2-40B4-BE49-F238E27FC236}">
                    <a16:creationId xmlns:a16="http://schemas.microsoft.com/office/drawing/2014/main" id="{3336B0E0-BBCA-2D40-B653-8EE91EDE4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2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54E68497-3C13-574B-A8FE-DDEA3028FF30}"/>
                  </a:ext>
                </a:extLst>
              </p:cNvPr>
              <p:cNvSpPr/>
              <p:nvPr/>
            </p:nvSpPr>
            <p:spPr>
              <a:xfrm>
                <a:off x="2379739" y="3777059"/>
                <a:ext cx="4824535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2">
                <a:extLst>
                  <a:ext uri="{FF2B5EF4-FFF2-40B4-BE49-F238E27FC236}">
                    <a16:creationId xmlns:a16="http://schemas.microsoft.com/office/drawing/2014/main" id="{54E68497-3C13-574B-A8FE-DDEA3028F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3777059"/>
                <a:ext cx="4824535" cy="461729"/>
              </a:xfrm>
              <a:prstGeom prst="rect">
                <a:avLst/>
              </a:prstGeom>
              <a:blipFill>
                <a:blip r:embed="rId3"/>
                <a:stretch>
                  <a:fillRect r="-787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7">
            <a:extLst>
              <a:ext uri="{FF2B5EF4-FFF2-40B4-BE49-F238E27FC236}">
                <a16:creationId xmlns:a16="http://schemas.microsoft.com/office/drawing/2014/main" id="{7751FEC9-B359-9246-9B16-4B0DBBD61A81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9">
                  <a:extLst>
                    <a:ext uri="{FF2B5EF4-FFF2-40B4-BE49-F238E27FC236}">
                      <a16:creationId xmlns:a16="http://schemas.microsoft.com/office/drawing/2014/main" id="{FB9A8644-5654-A448-A763-82F341FCC5DA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5">
                  <a:extLst>
                    <a:ext uri="{FF2B5EF4-FFF2-40B4-BE49-F238E27FC236}">
                      <a16:creationId xmlns:a16="http://schemas.microsoft.com/office/drawing/2014/main" id="{7E328648-8192-E24B-9F5D-EC8F7AEAF175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5">
                <a:extLst>
                  <a:ext uri="{FF2B5EF4-FFF2-40B4-BE49-F238E27FC236}">
                    <a16:creationId xmlns:a16="http://schemas.microsoft.com/office/drawing/2014/main" id="{1727F250-4946-4044-9EC5-7C71555CC8CD}"/>
                  </a:ext>
                </a:extLst>
              </p:cNvPr>
              <p:cNvSpPr/>
              <p:nvPr/>
            </p:nvSpPr>
            <p:spPr>
              <a:xfrm>
                <a:off x="2024440" y="4423961"/>
                <a:ext cx="5725344" cy="839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5">
                <a:extLst>
                  <a:ext uri="{FF2B5EF4-FFF2-40B4-BE49-F238E27FC236}">
                    <a16:creationId xmlns:a16="http://schemas.microsoft.com/office/drawing/2014/main" id="{1727F250-4946-4044-9EC5-7C71555CC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40" y="4423961"/>
                <a:ext cx="5725344" cy="839269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238972EE-023F-8E48-BD3B-52E0A046FE14}"/>
              </a:ext>
            </a:extLst>
          </p:cNvPr>
          <p:cNvSpPr txBox="1">
            <a:spLocks/>
          </p:cNvSpPr>
          <p:nvPr/>
        </p:nvSpPr>
        <p:spPr>
          <a:xfrm>
            <a:off x="611560" y="2839218"/>
            <a:ext cx="8352488" cy="8058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Разность нормальных случайных величин – нормальная случайная величина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EDAA6-7174-B84C-840E-33967E22F47A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34" name="Группа 19">
            <a:extLst>
              <a:ext uri="{FF2B5EF4-FFF2-40B4-BE49-F238E27FC236}">
                <a16:creationId xmlns:a16="http://schemas.microsoft.com/office/drawing/2014/main" id="{2E6B41CB-0279-DF48-95D8-926407732CA8}"/>
              </a:ext>
            </a:extLst>
          </p:cNvPr>
          <p:cNvGrpSpPr/>
          <p:nvPr/>
        </p:nvGrpSpPr>
        <p:grpSpPr>
          <a:xfrm>
            <a:off x="2017378" y="1773143"/>
            <a:ext cx="5830401" cy="935449"/>
            <a:chOff x="1905383" y="1910060"/>
            <a:chExt cx="5830401" cy="935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4D2A8FA-572F-BD45-A80A-258BE6C318D1}"/>
                    </a:ext>
                  </a:extLst>
                </p:cNvPr>
                <p:cNvSpPr txBox="1"/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06A39-1E60-F845-92FA-EF4CD4740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blipFill>
                  <a:blip r:embed="rId9"/>
                  <a:stretch>
                    <a:fillRect l="-10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Прямоугольник 21">
                  <a:extLst>
                    <a:ext uri="{FF2B5EF4-FFF2-40B4-BE49-F238E27FC236}">
                      <a16:creationId xmlns:a16="http://schemas.microsoft.com/office/drawing/2014/main" id="{31BB29E6-34D8-5545-9426-96D85E30CEF5}"/>
                    </a:ext>
                  </a:extLst>
                </p:cNvPr>
                <p:cNvSpPr/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04EDA16-1B50-8E48-B20D-E293AA969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2">
                <a:extLst>
                  <a:ext uri="{FF2B5EF4-FFF2-40B4-BE49-F238E27FC236}">
                    <a16:creationId xmlns:a16="http://schemas.microsoft.com/office/drawing/2014/main" id="{C129C359-028B-0243-8776-548B38A1EF04}"/>
                  </a:ext>
                </a:extLst>
              </p:cNvPr>
              <p:cNvSpPr/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2">
                <a:extLst>
                  <a:ext uri="{FF2B5EF4-FFF2-40B4-BE49-F238E27FC236}">
                    <a16:creationId xmlns:a16="http://schemas.microsoft.com/office/drawing/2014/main" id="{C129C359-028B-0243-8776-548B38A1E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3">
                <a:extLst>
                  <a:ext uri="{FF2B5EF4-FFF2-40B4-BE49-F238E27FC236}">
                    <a16:creationId xmlns:a16="http://schemas.microsoft.com/office/drawing/2014/main" id="{7863CC29-0E4C-DE41-85E1-4DD9F66415B3}"/>
                  </a:ext>
                </a:extLst>
              </p:cNvPr>
              <p:cNvSpPr/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3">
                <a:extLst>
                  <a:ext uri="{FF2B5EF4-FFF2-40B4-BE49-F238E27FC236}">
                    <a16:creationId xmlns:a16="http://schemas.microsoft.com/office/drawing/2014/main" id="{7863CC29-0E4C-DE41-85E1-4DD9F6641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83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539552" y="3356992"/>
            <a:ext cx="8352488" cy="3168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BA8DEF-94F1-A348-8203-016C45C27B42}"/>
                  </a:ext>
                </a:extLst>
              </p:cNvPr>
              <p:cNvSpPr txBox="1"/>
              <p:nvPr/>
            </p:nvSpPr>
            <p:spPr>
              <a:xfrm>
                <a:off x="2423998" y="5507403"/>
                <a:ext cx="4727612" cy="843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BA8DEF-94F1-A348-8203-016C45C2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998" y="5507403"/>
                <a:ext cx="4727612" cy="843116"/>
              </a:xfrm>
              <a:prstGeom prst="rect">
                <a:avLst/>
              </a:prstGeom>
              <a:blipFill>
                <a:blip r:embed="rId3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38E61DA-9353-794E-9042-402154D32C52}"/>
                  </a:ext>
                </a:extLst>
              </p:cNvPr>
              <p:cNvSpPr/>
              <p:nvPr/>
            </p:nvSpPr>
            <p:spPr>
              <a:xfrm>
                <a:off x="2379739" y="3777059"/>
                <a:ext cx="4824535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38E61DA-9353-794E-9042-402154D32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3777059"/>
                <a:ext cx="4824535" cy="461729"/>
              </a:xfrm>
              <a:prstGeom prst="rect">
                <a:avLst/>
              </a:prstGeom>
              <a:blipFill>
                <a:blip r:embed="rId4"/>
                <a:stretch>
                  <a:fillRect r="-787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19FC828-7FF5-4BBE-8121-E4A8DF6D3639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DD5D151-B0E5-4741-9A14-4677C3CB3D25}"/>
                  </a:ext>
                </a:extLst>
              </p:cNvPr>
              <p:cNvSpPr/>
              <p:nvPr/>
            </p:nvSpPr>
            <p:spPr>
              <a:xfrm>
                <a:off x="2024440" y="4423961"/>
                <a:ext cx="5725344" cy="839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DD5D151-B0E5-4741-9A14-4677C3CB3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40" y="4423961"/>
                <a:ext cx="5725344" cy="839269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бъект 5">
            <a:extLst>
              <a:ext uri="{FF2B5EF4-FFF2-40B4-BE49-F238E27FC236}">
                <a16:creationId xmlns:a16="http://schemas.microsoft.com/office/drawing/2014/main" id="{DB8BE9C8-067D-4852-9F53-3C3E0BB8C31E}"/>
              </a:ext>
            </a:extLst>
          </p:cNvPr>
          <p:cNvSpPr txBox="1">
            <a:spLocks/>
          </p:cNvSpPr>
          <p:nvPr/>
        </p:nvSpPr>
        <p:spPr>
          <a:xfrm>
            <a:off x="611560" y="2839218"/>
            <a:ext cx="8352488" cy="8058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Разность нормальных случайных величин – нормальная случайная величина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3B9F2-735E-4168-80B0-329DF8E60A54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5B4E27F-7214-1B49-8D25-E9602144789A}"/>
              </a:ext>
            </a:extLst>
          </p:cNvPr>
          <p:cNvGrpSpPr/>
          <p:nvPr/>
        </p:nvGrpSpPr>
        <p:grpSpPr>
          <a:xfrm>
            <a:off x="2017378" y="1773143"/>
            <a:ext cx="5830401" cy="935449"/>
            <a:chOff x="1905383" y="1910060"/>
            <a:chExt cx="5830401" cy="935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06A39-1E60-F845-92FA-EF4CD474093E}"/>
                    </a:ext>
                  </a:extLst>
                </p:cNvPr>
                <p:cNvSpPr txBox="1"/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06A39-1E60-F845-92FA-EF4CD4740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383" y="1956419"/>
                  <a:ext cx="2432011" cy="842731"/>
                </a:xfrm>
                <a:prstGeom prst="rect">
                  <a:avLst/>
                </a:prstGeom>
                <a:blipFill>
                  <a:blip r:embed="rId9"/>
                  <a:stretch>
                    <a:fillRect l="-10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04EDA16-1B50-8E48-B20D-E293AA96905B}"/>
                    </a:ext>
                  </a:extLst>
                </p:cNvPr>
                <p:cNvSpPr/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604EDA16-1B50-8E48-B20D-E293AA969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339" y="1910060"/>
                  <a:ext cx="2560445" cy="9354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12BA0A3-8DB9-0E49-960E-1E56477609AF}"/>
                  </a:ext>
                </a:extLst>
              </p:cNvPr>
              <p:cNvSpPr/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12BA0A3-8DB9-0E49-960E-1E5647760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07" y="1878749"/>
                <a:ext cx="5115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042F9A-2AC5-9741-B073-E4B72C79F56B}"/>
                  </a:ext>
                </a:extLst>
              </p:cNvPr>
              <p:cNvSpPr/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042F9A-2AC5-9741-B073-E4B72C79F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39" y="1878749"/>
                <a:ext cx="5115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125989F-75A2-314C-867F-82FB89537A10}"/>
                  </a:ext>
                </a:extLst>
              </p:cNvPr>
              <p:cNvSpPr/>
              <p:nvPr/>
            </p:nvSpPr>
            <p:spPr>
              <a:xfrm>
                <a:off x="3484905" y="5573840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125989F-75A2-314C-867F-82FB89537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905" y="5573840"/>
                <a:ext cx="605422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8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0BC51-8C57-DA49-87F0-AA9A29E13DD5}"/>
                  </a:ext>
                </a:extLst>
              </p:cNvPr>
              <p:cNvSpPr txBox="1"/>
              <p:nvPr/>
            </p:nvSpPr>
            <p:spPr>
              <a:xfrm>
                <a:off x="2581981" y="1883570"/>
                <a:ext cx="4156073" cy="843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0BC51-8C57-DA49-87F0-AA9A29E1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1" y="1883570"/>
                <a:ext cx="4156073" cy="843116"/>
              </a:xfrm>
              <a:prstGeom prst="rect">
                <a:avLst/>
              </a:prstGeom>
              <a:blipFill>
                <a:blip r:embed="rId3"/>
                <a:stretch>
                  <a:fillRect l="-304" t="-4412" r="-2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F1982809-E26A-7344-8706-7E60950094BF}"/>
                  </a:ext>
                </a:extLst>
              </p:cNvPr>
              <p:cNvSpPr/>
              <p:nvPr/>
            </p:nvSpPr>
            <p:spPr>
              <a:xfrm>
                <a:off x="3342135" y="1948303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9">
                <a:extLst>
                  <a:ext uri="{FF2B5EF4-FFF2-40B4-BE49-F238E27FC236}">
                    <a16:creationId xmlns:a16="http://schemas.microsoft.com/office/drawing/2014/main" id="{F1982809-E26A-7344-8706-7E6095009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135" y="1948303"/>
                <a:ext cx="51155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7">
            <a:extLst>
              <a:ext uri="{FF2B5EF4-FFF2-40B4-BE49-F238E27FC236}">
                <a16:creationId xmlns:a16="http://schemas.microsoft.com/office/drawing/2014/main" id="{A2CE1BD4-5149-C647-B1FC-5464277CF84F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Прямоугольник 9">
                  <a:extLst>
                    <a:ext uri="{FF2B5EF4-FFF2-40B4-BE49-F238E27FC236}">
                      <a16:creationId xmlns:a16="http://schemas.microsoft.com/office/drawing/2014/main" id="{42F88B24-E20C-BE40-8628-510E97E09ED9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5">
                  <a:extLst>
                    <a:ext uri="{FF2B5EF4-FFF2-40B4-BE49-F238E27FC236}">
                      <a16:creationId xmlns:a16="http://schemas.microsoft.com/office/drawing/2014/main" id="{6759197C-ADC4-384A-B3EC-B31867A4F79A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0E8948-01BC-354E-A61A-9EF0A713FC97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Разность 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A52E799-D472-0D41-97B0-694B1B919C3A}"/>
                  </a:ext>
                </a:extLst>
              </p:cNvPr>
              <p:cNvSpPr/>
              <p:nvPr/>
            </p:nvSpPr>
            <p:spPr>
              <a:xfrm>
                <a:off x="2810119" y="3429000"/>
                <a:ext cx="3699795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A52E799-D472-0D41-97B0-694B1B919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119" y="3429000"/>
                <a:ext cx="3699795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4AD439-1EEC-A74E-A121-6E1F86B529B7}"/>
                  </a:ext>
                </a:extLst>
              </p:cNvPr>
              <p:cNvSpPr txBox="1"/>
              <p:nvPr/>
            </p:nvSpPr>
            <p:spPr>
              <a:xfrm>
                <a:off x="539552" y="2895327"/>
                <a:ext cx="8352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Асимптотический доверительный интервал для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4AD439-1EEC-A74E-A121-6E1F86B52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895327"/>
                <a:ext cx="8352488" cy="461665"/>
              </a:xfrm>
              <a:prstGeom prst="rect">
                <a:avLst/>
              </a:prstGeom>
              <a:blipFill>
                <a:blip r:embed="rId4"/>
                <a:stretch>
                  <a:fillRect l="-910" t="-11111" b="-30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A02FDC-DC47-C548-BA30-A8B9901AC41D}"/>
                  </a:ext>
                </a:extLst>
              </p:cNvPr>
              <p:cNvSpPr txBox="1"/>
              <p:nvPr/>
            </p:nvSpPr>
            <p:spPr>
              <a:xfrm>
                <a:off x="2581981" y="1883570"/>
                <a:ext cx="4156073" cy="843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A02FDC-DC47-C548-BA30-A8B9901AC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1" y="1883570"/>
                <a:ext cx="4156073" cy="843116"/>
              </a:xfrm>
              <a:prstGeom prst="rect">
                <a:avLst/>
              </a:prstGeom>
              <a:blipFill>
                <a:blip r:embed="rId5"/>
                <a:stretch>
                  <a:fillRect l="-304" t="-4412" r="-2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078F51D-8DFF-974A-ABAD-9F9790CA9193}"/>
                  </a:ext>
                </a:extLst>
              </p:cNvPr>
              <p:cNvSpPr/>
              <p:nvPr/>
            </p:nvSpPr>
            <p:spPr>
              <a:xfrm>
                <a:off x="3342135" y="1948303"/>
                <a:ext cx="511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sz="1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078F51D-8DFF-974A-ABAD-9F9790CA9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135" y="1948303"/>
                <a:ext cx="5115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Группа 7">
            <a:extLst>
              <a:ext uri="{FF2B5EF4-FFF2-40B4-BE49-F238E27FC236}">
                <a16:creationId xmlns:a16="http://schemas.microsoft.com/office/drawing/2014/main" id="{61770068-0CE9-2D44-A6DB-F91DA45A7058}"/>
              </a:ext>
            </a:extLst>
          </p:cNvPr>
          <p:cNvGrpSpPr/>
          <p:nvPr/>
        </p:nvGrpSpPr>
        <p:grpSpPr>
          <a:xfrm>
            <a:off x="1763688" y="1269087"/>
            <a:ext cx="6016651" cy="461665"/>
            <a:chOff x="1651693" y="1340768"/>
            <a:chExt cx="601665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9">
                  <a:extLst>
                    <a:ext uri="{FF2B5EF4-FFF2-40B4-BE49-F238E27FC236}">
                      <a16:creationId xmlns:a16="http://schemas.microsoft.com/office/drawing/2014/main" id="{119E129A-CB92-6042-9A38-7C78677A10F0}"/>
                    </a:ext>
                  </a:extLst>
                </p:cNvPr>
                <p:cNvSpPr/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693" y="1340768"/>
                  <a:ext cx="255146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5">
                  <a:extLst>
                    <a:ext uri="{FF2B5EF4-FFF2-40B4-BE49-F238E27FC236}">
                      <a16:creationId xmlns:a16="http://schemas.microsoft.com/office/drawing/2014/main" id="{DFAD21BD-0FCA-CE4B-BED5-85B71B447298}"/>
                    </a:ext>
                  </a:extLst>
                </p:cNvPr>
                <p:cNvSpPr/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E180D580-A79A-4053-B0B1-FEF5CE074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179" y="1340768"/>
                  <a:ext cx="274616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C3BF54-D60E-F74D-8935-51E8F2FC176D}"/>
              </a:ext>
            </a:extLst>
          </p:cNvPr>
          <p:cNvSpPr txBox="1"/>
          <p:nvPr/>
        </p:nvSpPr>
        <p:spPr>
          <a:xfrm>
            <a:off x="539552" y="692696"/>
            <a:ext cx="78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Цены на недвижимость в двух районах города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403648" y="147518"/>
            <a:ext cx="7640340" cy="6305817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altLang="ru-RU" dirty="0"/>
              <a:t>Асимптотические доверительные интервалы для долей</a:t>
            </a:r>
          </a:p>
        </p:txBody>
      </p:sp>
    </p:spTree>
    <p:extLst>
      <p:ext uri="{BB962C8B-B14F-4D97-AF65-F5344CB8AC3E}">
        <p14:creationId xmlns:p14="http://schemas.microsoft.com/office/powerpoint/2010/main" val="265765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0F4040-DA56-6E4A-B72F-09CE3C5B244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grpSp>
        <p:nvGrpSpPr>
          <p:cNvPr id="7" name="Группа 3">
            <a:extLst>
              <a:ext uri="{FF2B5EF4-FFF2-40B4-BE49-F238E27FC236}">
                <a16:creationId xmlns:a16="http://schemas.microsoft.com/office/drawing/2014/main" id="{18F191C9-4AA8-3D47-A5AF-D18347405F1C}"/>
              </a:ext>
            </a:extLst>
          </p:cNvPr>
          <p:cNvGrpSpPr/>
          <p:nvPr/>
        </p:nvGrpSpPr>
        <p:grpSpPr>
          <a:xfrm>
            <a:off x="1412556" y="1535295"/>
            <a:ext cx="6750496" cy="916148"/>
            <a:chOff x="971600" y="1616698"/>
            <a:chExt cx="6750496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Прямоугольник 9">
                  <a:extLst>
                    <a:ext uri="{FF2B5EF4-FFF2-40B4-BE49-F238E27FC236}">
                      <a16:creationId xmlns:a16="http://schemas.microsoft.com/office/drawing/2014/main" id="{74C663FB-9BFC-7045-A0E8-C13CBC54A985}"/>
                    </a:ext>
                  </a:extLst>
                </p:cNvPr>
                <p:cNvSpPr/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если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любит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кофе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если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не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любит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кофе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2">
                  <a:extLst>
                    <a:ext uri="{FF2B5EF4-FFF2-40B4-BE49-F238E27FC236}">
                      <a16:creationId xmlns:a16="http://schemas.microsoft.com/office/drawing/2014/main" id="{80F15D50-C522-5D4F-A47B-525D21D66832}"/>
                    </a:ext>
                  </a:extLst>
                </p:cNvPr>
                <p:cNvSpPr/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2FD13E5A-770A-9647-B990-B0D7B80C1D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Объект 5">
            <a:extLst>
              <a:ext uri="{FF2B5EF4-FFF2-40B4-BE49-F238E27FC236}">
                <a16:creationId xmlns:a16="http://schemas.microsoft.com/office/drawing/2014/main" id="{B0D8E07E-4C0D-E844-9001-1F93EA7A37F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grpSp>
        <p:nvGrpSpPr>
          <p:cNvPr id="9" name="Группа 3">
            <a:extLst>
              <a:ext uri="{FF2B5EF4-FFF2-40B4-BE49-F238E27FC236}">
                <a16:creationId xmlns:a16="http://schemas.microsoft.com/office/drawing/2014/main" id="{56F41BE5-CEBD-3240-9F09-C17EEA580F37}"/>
              </a:ext>
            </a:extLst>
          </p:cNvPr>
          <p:cNvGrpSpPr/>
          <p:nvPr/>
        </p:nvGrpSpPr>
        <p:grpSpPr>
          <a:xfrm>
            <a:off x="1412556" y="1535295"/>
            <a:ext cx="6750496" cy="916148"/>
            <a:chOff x="971600" y="1616698"/>
            <a:chExt cx="6750496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6E0A834D-8EF9-044B-A3FC-CAB66C108608}"/>
                    </a:ext>
                  </a:extLst>
                </p:cNvPr>
                <p:cNvSpPr/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если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любит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кофе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если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не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любит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кофе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Прямоугольник 2">
                  <a:extLst>
                    <a:ext uri="{FF2B5EF4-FFF2-40B4-BE49-F238E27FC236}">
                      <a16:creationId xmlns:a16="http://schemas.microsoft.com/office/drawing/2014/main" id="{35478424-CB6D-A248-A646-BB4F001AB4C3}"/>
                    </a:ext>
                  </a:extLst>
                </p:cNvPr>
                <p:cNvSpPr/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2FD13E5A-770A-9647-B990-B0D7B80C1D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Таблица 5">
                <a:extLst>
                  <a:ext uri="{FF2B5EF4-FFF2-40B4-BE49-F238E27FC236}">
                    <a16:creationId xmlns:a16="http://schemas.microsoft.com/office/drawing/2014/main" id="{A20D1788-FB27-5D4E-B5FB-2AF759F4A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18618"/>
                  </p:ext>
                </p:extLst>
              </p:nvPr>
            </p:nvGraphicFramePr>
            <p:xfrm>
              <a:off x="2843808" y="2839886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Таблица 5">
                <a:extLst>
                  <a:ext uri="{FF2B5EF4-FFF2-40B4-BE49-F238E27FC236}">
                    <a16:creationId xmlns:a16="http://schemas.microsoft.com/office/drawing/2014/main" id="{A20D1788-FB27-5D4E-B5FB-2AF759F4A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18618"/>
                  </p:ext>
                </p:extLst>
              </p:nvPr>
            </p:nvGraphicFramePr>
            <p:xfrm>
              <a:off x="2843808" y="2839886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5909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000" r="-9125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411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5909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000" t="-102778" r="-9125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411" t="-102778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C8989C91-74F8-AD42-9A06-56FD7B21252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grpSp>
        <p:nvGrpSpPr>
          <p:cNvPr id="10" name="Группа 3">
            <a:extLst>
              <a:ext uri="{FF2B5EF4-FFF2-40B4-BE49-F238E27FC236}">
                <a16:creationId xmlns:a16="http://schemas.microsoft.com/office/drawing/2014/main" id="{A62454D3-240A-7B43-8003-D56A526B2305}"/>
              </a:ext>
            </a:extLst>
          </p:cNvPr>
          <p:cNvGrpSpPr/>
          <p:nvPr/>
        </p:nvGrpSpPr>
        <p:grpSpPr>
          <a:xfrm>
            <a:off x="1412556" y="1535295"/>
            <a:ext cx="6750496" cy="916148"/>
            <a:chOff x="971600" y="1616698"/>
            <a:chExt cx="6750496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Прямоугольник 9">
                  <a:extLst>
                    <a:ext uri="{FF2B5EF4-FFF2-40B4-BE49-F238E27FC236}">
                      <a16:creationId xmlns:a16="http://schemas.microsoft.com/office/drawing/2014/main" id="{94C896C0-DB60-AF4B-AA7C-D6A7F1AF56B1}"/>
                    </a:ext>
                  </a:extLst>
                </p:cNvPr>
                <p:cNvSpPr/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если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любит кофе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если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не любит кофе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2">
                  <a:extLst>
                    <a:ext uri="{FF2B5EF4-FFF2-40B4-BE49-F238E27FC236}">
                      <a16:creationId xmlns:a16="http://schemas.microsoft.com/office/drawing/2014/main" id="{741B8EC0-0FBD-E740-8561-596D8A3F9C04}"/>
                    </a:ext>
                  </a:extLst>
                </p:cNvPr>
                <p:cNvSpPr/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2FD13E5A-770A-9647-B990-B0D7B80C1D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5">
                <a:extLst>
                  <a:ext uri="{FF2B5EF4-FFF2-40B4-BE49-F238E27FC236}">
                    <a16:creationId xmlns:a16="http://schemas.microsoft.com/office/drawing/2014/main" id="{FE53E3EF-88C6-5143-8798-A8400FA6F2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200619"/>
                  </p:ext>
                </p:extLst>
              </p:nvPr>
            </p:nvGraphicFramePr>
            <p:xfrm>
              <a:off x="2843808" y="2839886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5">
                <a:extLst>
                  <a:ext uri="{FF2B5EF4-FFF2-40B4-BE49-F238E27FC236}">
                    <a16:creationId xmlns:a16="http://schemas.microsoft.com/office/drawing/2014/main" id="{FE53E3EF-88C6-5143-8798-A8400FA6F2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200619"/>
                  </p:ext>
                </p:extLst>
              </p:nvPr>
            </p:nvGraphicFramePr>
            <p:xfrm>
              <a:off x="2843808" y="2839886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5909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000" r="-9125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411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5909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000" t="-102778" r="-9125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411" t="-102778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6">
                <a:extLst>
                  <a:ext uri="{FF2B5EF4-FFF2-40B4-BE49-F238E27FC236}">
                    <a16:creationId xmlns:a16="http://schemas.microsoft.com/office/drawing/2014/main" id="{807D01B7-46C0-E448-B37D-D3F5E35D52E5}"/>
                  </a:ext>
                </a:extLst>
              </p:cNvPr>
              <p:cNvSpPr/>
              <p:nvPr/>
            </p:nvSpPr>
            <p:spPr>
              <a:xfrm>
                <a:off x="3229941" y="4116796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6">
                <a:extLst>
                  <a:ext uri="{FF2B5EF4-FFF2-40B4-BE49-F238E27FC236}">
                    <a16:creationId xmlns:a16="http://schemas.microsoft.com/office/drawing/2014/main" id="{807D01B7-46C0-E448-B37D-D3F5E35D5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41" y="4116796"/>
                <a:ext cx="3115725" cy="783804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бъект 5">
            <a:extLst>
              <a:ext uri="{FF2B5EF4-FFF2-40B4-BE49-F238E27FC236}">
                <a16:creationId xmlns:a16="http://schemas.microsoft.com/office/drawing/2014/main" id="{FC3E3DFF-50C2-E64F-B3C3-08A71EDE5FF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2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Выборка:">
                <a:extLst>
                  <a:ext uri="{FF2B5EF4-FFF2-40B4-BE49-F238E27FC236}">
                    <a16:creationId xmlns:a16="http://schemas.microsoft.com/office/drawing/2014/main" id="{65F3D76E-783F-4243-AD39-0BA37B05EEF9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3" name="Выборка:">
                <a:extLst>
                  <a:ext uri="{FF2B5EF4-FFF2-40B4-BE49-F238E27FC236}">
                    <a16:creationId xmlns:a16="http://schemas.microsoft.com/office/drawing/2014/main" id="{65F3D76E-783F-4243-AD39-0BA37B05E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E1DC36DC-30B9-644F-B657-92B243329F04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E1DC36DC-30B9-644F-B657-92B243329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AC360B0B-A23E-2F4A-A289-C1821574C57A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AC360B0B-A23E-2F4A-A289-C1821574C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6CF6B741-F272-9442-A42C-9122992EF114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3" name="Ответы на  вопросы…">
            <a:extLst>
              <a:ext uri="{FF2B5EF4-FFF2-40B4-BE49-F238E27FC236}">
                <a16:creationId xmlns:a16="http://schemas.microsoft.com/office/drawing/2014/main" id="{36FC9D8F-D5E1-1147-B034-2B27361D4717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Точность  оценки, прогнозов…">
            <a:extLst>
              <a:ext uri="{FF2B5EF4-FFF2-40B4-BE49-F238E27FC236}">
                <a16:creationId xmlns:a16="http://schemas.microsoft.com/office/drawing/2014/main" id="{68554A78-3C89-7147-BFFC-EF4FDDE19C75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8" name="Как оценить:…">
            <a:extLst>
              <a:ext uri="{FF2B5EF4-FFF2-40B4-BE49-F238E27FC236}">
                <a16:creationId xmlns:a16="http://schemas.microsoft.com/office/drawing/2014/main" id="{E21C25CC-2329-DE4E-B641-E717B4509F19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cxnSp>
        <p:nvCxnSpPr>
          <p:cNvPr id="31" name="Прямая со стрелкой 3">
            <a:extLst>
              <a:ext uri="{FF2B5EF4-FFF2-40B4-BE49-F238E27FC236}">
                <a16:creationId xmlns:a16="http://schemas.microsoft.com/office/drawing/2014/main" id="{D08D1D38-9A20-A548-92A0-9AA6660FA63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26">
            <a:extLst>
              <a:ext uri="{FF2B5EF4-FFF2-40B4-BE49-F238E27FC236}">
                <a16:creationId xmlns:a16="http://schemas.microsoft.com/office/drawing/2014/main" id="{FFE02FAC-12FD-1746-A164-9D10ED08709A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араметры:">
                <a:extLst>
                  <a:ext uri="{FF2B5EF4-FFF2-40B4-BE49-F238E27FC236}">
                    <a16:creationId xmlns:a16="http://schemas.microsoft.com/office/drawing/2014/main" id="{C74187F5-670F-8E4D-88C7-F2C84BF1FACF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3" name="Параметры:">
                <a:extLst>
                  <a:ext uri="{FF2B5EF4-FFF2-40B4-BE49-F238E27FC236}">
                    <a16:creationId xmlns:a16="http://schemas.microsoft.com/office/drawing/2014/main" id="{C74187F5-670F-8E4D-88C7-F2C84BF1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8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3C997F7-887B-49F1-864F-DD10B509266D}"/>
              </a:ext>
            </a:extLst>
          </p:cNvPr>
          <p:cNvGrpSpPr/>
          <p:nvPr/>
        </p:nvGrpSpPr>
        <p:grpSpPr>
          <a:xfrm>
            <a:off x="1412556" y="1535295"/>
            <a:ext cx="6750496" cy="916148"/>
            <a:chOff x="971600" y="1616698"/>
            <a:chExt cx="6750496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/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если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любит кофе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если</m:t>
                              </m:r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не любит кофе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28516A"/>
                      </a:solidFill>
                    </a:rPr>
                    <a:t> </a:t>
                  </a:r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F5E5C373-1852-2B4D-9EFD-8686D720E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616698"/>
                  <a:ext cx="4086200" cy="9161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2FD13E5A-770A-9647-B990-B0D7B80C1DD5}"/>
                    </a:ext>
                  </a:extLst>
                </p:cNvPr>
                <p:cNvSpPr/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oMath>
                    </m:oMathPara>
                  </a14:m>
                  <a:endParaRPr lang="ru-RU" sz="24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2FD13E5A-770A-9647-B990-B0D7B80C1D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1843940"/>
                  <a:ext cx="220560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4CE83A5-E514-A948-9B4F-87195FA72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6132444"/>
                  </p:ext>
                </p:extLst>
              </p:nvPr>
            </p:nvGraphicFramePr>
            <p:xfrm>
              <a:off x="2843808" y="2839886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D4CE83A5-E514-A948-9B4F-87195FA72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6132444"/>
                  </p:ext>
                </p:extLst>
              </p:nvPr>
            </p:nvGraphicFramePr>
            <p:xfrm>
              <a:off x="2843808" y="2839886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5909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000" r="-9125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411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5909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000" t="-102778" r="-9125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411" t="-102778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CD728BC-1F2F-2049-9E4E-78F90160AB02}"/>
                  </a:ext>
                </a:extLst>
              </p:cNvPr>
              <p:cNvSpPr/>
              <p:nvPr/>
            </p:nvSpPr>
            <p:spPr>
              <a:xfrm>
                <a:off x="3229941" y="4116796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CD728BC-1F2F-2049-9E4E-78F90160A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41" y="4116796"/>
                <a:ext cx="3115725" cy="783804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5159379"/>
                <a:ext cx="7452896" cy="11499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Из-за того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принимают значение либо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,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, для оценки доли можно посчитать среднее </a:t>
                </a: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7C48CE60-4A55-8D41-9B1A-B29F7C4A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159379"/>
                <a:ext cx="7452896" cy="1149941"/>
              </a:xfrm>
              <a:prstGeom prst="rect">
                <a:avLst/>
              </a:prstGeom>
              <a:blipFill>
                <a:blip r:embed="rId7"/>
                <a:stretch>
                  <a:fillRect l="-2453" t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35D8A681-94D6-423F-9586-20D6B6871C5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A64A439E-8DBF-EF46-9409-6917AED58CF4}"/>
              </a:ext>
            </a:extLst>
          </p:cNvPr>
          <p:cNvSpPr txBox="1">
            <a:spLocks/>
          </p:cNvSpPr>
          <p:nvPr/>
        </p:nvSpPr>
        <p:spPr>
          <a:xfrm>
            <a:off x="629575" y="2911079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Найдём математическое ожидание и дисперсию оценки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а потом воспользуемся ЦПТ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09622BB4-096E-824B-A264-484C05CD995A}"/>
                  </a:ext>
                </a:extLst>
              </p:cNvPr>
              <p:cNvSpPr/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09622BB4-096E-824B-A264-484C05CD9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DDD50CB8-990F-8041-930D-DEEBECF9AFD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15">
                <a:extLst>
                  <a:ext uri="{FF2B5EF4-FFF2-40B4-BE49-F238E27FC236}">
                    <a16:creationId xmlns:a16="http://schemas.microsoft.com/office/drawing/2014/main" id="{A83EA91D-C489-F249-BE0A-D0A975D64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660774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15">
                <a:extLst>
                  <a:ext uri="{FF2B5EF4-FFF2-40B4-BE49-F238E27FC236}">
                    <a16:creationId xmlns:a16="http://schemas.microsoft.com/office/drawing/2014/main" id="{A83EA91D-C489-F249-BE0A-D0A975D64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660774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1755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750" r="-9250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9041" r="-1370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778" r="-11755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750" t="-102778" r="-9250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9041" t="-102778" r="-1370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06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EBA6617-8101-2E49-9BB6-157D85F182D6}"/>
                  </a:ext>
                </a:extLst>
              </p:cNvPr>
              <p:cNvSpPr/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EBA6617-8101-2E49-9BB6-157D85F18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1">
                <a:extLst>
                  <a:ext uri="{FF2B5EF4-FFF2-40B4-BE49-F238E27FC236}">
                    <a16:creationId xmlns:a16="http://schemas.microsoft.com/office/drawing/2014/main" id="{69160EFF-2CCB-DA49-97FA-2E78FCC2CC7B}"/>
                  </a:ext>
                </a:extLst>
              </p:cNvPr>
              <p:cNvSpPr/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1">
                <a:extLst>
                  <a:ext uri="{FF2B5EF4-FFF2-40B4-BE49-F238E27FC236}">
                    <a16:creationId xmlns:a16="http://schemas.microsoft.com/office/drawing/2014/main" id="{69160EFF-2CCB-DA49-97FA-2E78FCC2C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87FE7B55-1F6B-C345-9116-2EB10443551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15">
                <a:extLst>
                  <a:ext uri="{FF2B5EF4-FFF2-40B4-BE49-F238E27FC236}">
                    <a16:creationId xmlns:a16="http://schemas.microsoft.com/office/drawing/2014/main" id="{F5F001C1-C025-CF45-AE26-381E6212AF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660774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15">
                <a:extLst>
                  <a:ext uri="{FF2B5EF4-FFF2-40B4-BE49-F238E27FC236}">
                    <a16:creationId xmlns:a16="http://schemas.microsoft.com/office/drawing/2014/main" id="{F5F001C1-C025-CF45-AE26-381E6212AF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660774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1755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750" r="-9250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041" r="-1370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2778" r="-11755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750" t="-102778" r="-9250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9041" t="-102778" r="-1370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66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DB4849BA-4CC6-334A-AB1B-AE36156A9D73}"/>
                  </a:ext>
                </a:extLst>
              </p:cNvPr>
              <p:cNvSpPr/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6">
                <a:extLst>
                  <a:ext uri="{FF2B5EF4-FFF2-40B4-BE49-F238E27FC236}">
                    <a16:creationId xmlns:a16="http://schemas.microsoft.com/office/drawing/2014/main" id="{DB4849BA-4CC6-334A-AB1B-AE36156A9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6C67A3-AC46-AC42-BBF8-50AF0EC53CE9}"/>
                  </a:ext>
                </a:extLst>
              </p:cNvPr>
              <p:cNvSpPr/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6C67A3-AC46-AC42-BBF8-50AF0EC53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52EB0F-0D2C-F647-8532-22F194C192BA}"/>
                  </a:ext>
                </a:extLst>
              </p:cNvPr>
              <p:cNvSpPr/>
              <p:nvPr/>
            </p:nvSpPr>
            <p:spPr>
              <a:xfrm>
                <a:off x="611560" y="4130150"/>
                <a:ext cx="8175315" cy="1034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52EB0F-0D2C-F647-8532-22F194C19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30150"/>
                <a:ext cx="8175315" cy="1034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04C342F3-E61D-AD46-85BE-13A1F31F3F1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5">
                <a:extLst>
                  <a:ext uri="{FF2B5EF4-FFF2-40B4-BE49-F238E27FC236}">
                    <a16:creationId xmlns:a16="http://schemas.microsoft.com/office/drawing/2014/main" id="{5A4C0882-5D03-4D49-9F9C-E42E15B8E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174517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5">
                <a:extLst>
                  <a:ext uri="{FF2B5EF4-FFF2-40B4-BE49-F238E27FC236}">
                    <a16:creationId xmlns:a16="http://schemas.microsoft.com/office/drawing/2014/main" id="{5A4C0882-5D03-4D49-9F9C-E42E15B8E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174517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1755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3750" r="-9250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9041" r="-1370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2778" r="-11755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3750" t="-102778" r="-9250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9041" t="-102778" r="-1370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59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B9CB274A-93AC-AB41-BE7D-C3F96053393D}"/>
                  </a:ext>
                </a:extLst>
              </p:cNvPr>
              <p:cNvSpPr/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6">
                <a:extLst>
                  <a:ext uri="{FF2B5EF4-FFF2-40B4-BE49-F238E27FC236}">
                    <a16:creationId xmlns:a16="http://schemas.microsoft.com/office/drawing/2014/main" id="{B9CB274A-93AC-AB41-BE7D-C3F960533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35955B12-F51F-B04F-9B13-B24B46C74DA7}"/>
                  </a:ext>
                </a:extLst>
              </p:cNvPr>
              <p:cNvSpPr/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35955B12-F51F-B04F-9B13-B24B46C74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2">
                <a:extLst>
                  <a:ext uri="{FF2B5EF4-FFF2-40B4-BE49-F238E27FC236}">
                    <a16:creationId xmlns:a16="http://schemas.microsoft.com/office/drawing/2014/main" id="{0F89E8E0-5F10-F743-8794-026DB911E7B2}"/>
                  </a:ext>
                </a:extLst>
              </p:cNvPr>
              <p:cNvSpPr/>
              <p:nvPr/>
            </p:nvSpPr>
            <p:spPr>
              <a:xfrm>
                <a:off x="611560" y="4130150"/>
                <a:ext cx="8175315" cy="1034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2">
                <a:extLst>
                  <a:ext uri="{FF2B5EF4-FFF2-40B4-BE49-F238E27FC236}">
                    <a16:creationId xmlns:a16="http://schemas.microsoft.com/office/drawing/2014/main" id="{0F89E8E0-5F10-F743-8794-026DB911E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30150"/>
                <a:ext cx="8175315" cy="1034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4">
                <a:extLst>
                  <a:ext uri="{FF2B5EF4-FFF2-40B4-BE49-F238E27FC236}">
                    <a16:creationId xmlns:a16="http://schemas.microsoft.com/office/drawing/2014/main" id="{9FF2378B-5F30-0C44-9710-C8138FACF31D}"/>
                  </a:ext>
                </a:extLst>
              </p:cNvPr>
              <p:cNvSpPr/>
              <p:nvPr/>
            </p:nvSpPr>
            <p:spPr>
              <a:xfrm>
                <a:off x="1730730" y="5330047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4748B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54748B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4">
                <a:extLst>
                  <a:ext uri="{FF2B5EF4-FFF2-40B4-BE49-F238E27FC236}">
                    <a16:creationId xmlns:a16="http://schemas.microsoft.com/office/drawing/2014/main" id="{9FF2378B-5F30-0C44-9710-C8138FACF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730" y="5330047"/>
                <a:ext cx="605422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B79EBFAD-6088-AB43-A096-9CAE844BF6E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DE55DC-C424-B544-88E1-4430298359A5}"/>
                  </a:ext>
                </a:extLst>
              </p:cNvPr>
              <p:cNvSpPr txBox="1"/>
              <p:nvPr/>
            </p:nvSpPr>
            <p:spPr>
              <a:xfrm>
                <a:off x="1489318" y="5294395"/>
                <a:ext cx="2170145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DE55DC-C424-B544-88E1-443029835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318" y="5294395"/>
                <a:ext cx="2170145" cy="837345"/>
              </a:xfrm>
              <a:prstGeom prst="rect">
                <a:avLst/>
              </a:prstGeom>
              <a:blipFill>
                <a:blip r:embed="rId9"/>
                <a:stretch>
                  <a:fillRect l="-581" r="-46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5">
                <a:extLst>
                  <a:ext uri="{FF2B5EF4-FFF2-40B4-BE49-F238E27FC236}">
                    <a16:creationId xmlns:a16="http://schemas.microsoft.com/office/drawing/2014/main" id="{9A4763F5-E237-2C4D-85A7-C654E0B2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471871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5">
                <a:extLst>
                  <a:ext uri="{FF2B5EF4-FFF2-40B4-BE49-F238E27FC236}">
                    <a16:creationId xmlns:a16="http://schemas.microsoft.com/office/drawing/2014/main" id="{9A4763F5-E237-2C4D-85A7-C654E0B2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471871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r="-11755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63750" r="-9250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89041" r="-1370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02778" r="-11755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63750" t="-102778" r="-9250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89041" t="-102778" r="-1370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6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CD728BC-1F2F-2049-9E4E-78F90160AB02}"/>
                  </a:ext>
                </a:extLst>
              </p:cNvPr>
              <p:cNvSpPr/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CD728BC-1F2F-2049-9E4E-78F90160A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84" y="1610860"/>
                <a:ext cx="3115725" cy="78380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A61FD946-AA0E-3F4C-8CB0-EFEB193EE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313318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A61FD946-AA0E-3F4C-8CB0-EFEB193EE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313318"/>
                  </p:ext>
                </p:extLst>
              </p:nvPr>
            </p:nvGraphicFramePr>
            <p:xfrm>
              <a:off x="4691973" y="1546878"/>
              <a:ext cx="36004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172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015497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923180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1755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750" r="-92500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9041" r="-1370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778" r="-117557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750" t="-102778" r="-92500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lnL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9041" t="-102778" r="-1370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79F8EF-6DF6-4D3F-A1C5-9E091EF53838}"/>
                  </a:ext>
                </a:extLst>
              </p:cNvPr>
              <p:cNvSpPr txBox="1"/>
              <p:nvPr/>
            </p:nvSpPr>
            <p:spPr>
              <a:xfrm>
                <a:off x="4440465" y="5357394"/>
                <a:ext cx="3430939" cy="711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79F8EF-6DF6-4D3F-A1C5-9E091EF53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65" y="5357394"/>
                <a:ext cx="3430939" cy="711349"/>
              </a:xfrm>
              <a:prstGeom prst="rect">
                <a:avLst/>
              </a:prstGeom>
              <a:blipFill>
                <a:blip r:embed="rId5"/>
                <a:stretch>
                  <a:fillRect l="-1476" t="-1754" r="-2583" b="-70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4386B68-C92B-4C27-8EEF-11BB49C3784A}"/>
                  </a:ext>
                </a:extLst>
              </p:cNvPr>
              <p:cNvSpPr/>
              <p:nvPr/>
            </p:nvSpPr>
            <p:spPr>
              <a:xfrm>
                <a:off x="3662679" y="5527032"/>
                <a:ext cx="588623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4386B68-C92B-4C27-8EEF-11BB49C37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679" y="5527032"/>
                <a:ext cx="588623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D8AD7C-6DB7-4AC0-A802-EABD2493905B}"/>
                  </a:ext>
                </a:extLst>
              </p:cNvPr>
              <p:cNvSpPr/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D8AD7C-6DB7-4AC0-A802-EABD2493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16" y="2860824"/>
                <a:ext cx="6098977" cy="10248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70C909-F1DC-489C-B689-724306EA4C79}"/>
                  </a:ext>
                </a:extLst>
              </p:cNvPr>
              <p:cNvSpPr/>
              <p:nvPr/>
            </p:nvSpPr>
            <p:spPr>
              <a:xfrm>
                <a:off x="611560" y="4130150"/>
                <a:ext cx="8175315" cy="1034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70C909-F1DC-489C-B689-724306EA4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30150"/>
                <a:ext cx="8175315" cy="10345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91B89-9B15-CF48-AD79-5834D888BE17}"/>
                  </a:ext>
                </a:extLst>
              </p:cNvPr>
              <p:cNvSpPr txBox="1"/>
              <p:nvPr/>
            </p:nvSpPr>
            <p:spPr>
              <a:xfrm>
                <a:off x="1489318" y="5294395"/>
                <a:ext cx="2170145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91B89-9B15-CF48-AD79-5834D888B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318" y="5294395"/>
                <a:ext cx="2170145" cy="837345"/>
              </a:xfrm>
              <a:prstGeom prst="rect">
                <a:avLst/>
              </a:prstGeom>
              <a:blipFill>
                <a:blip r:embed="rId9"/>
                <a:stretch>
                  <a:fillRect l="-581" r="-46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2A130-7FC4-CC4A-ACCC-77B394829FD4}"/>
                  </a:ext>
                </a:extLst>
              </p:cNvPr>
              <p:cNvSpPr/>
              <p:nvPr/>
            </p:nvSpPr>
            <p:spPr>
              <a:xfrm>
                <a:off x="1730730" y="5330047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2A130-7FC4-CC4A-ACCC-77B39482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730" y="5330047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CC163F5-7E35-6444-8803-0449AD8628F7}"/>
                  </a:ext>
                </a:extLst>
              </p:cNvPr>
              <p:cNvSpPr/>
              <p:nvPr/>
            </p:nvSpPr>
            <p:spPr>
              <a:xfrm>
                <a:off x="5216472" y="5382925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CC163F5-7E35-6444-8803-0449AD862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472" y="5382925"/>
                <a:ext cx="605422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30797723-3A99-9948-8CFA-3A708294D83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488" cy="823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 аналогии можно построить асимптотические доверительные интервалы для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787C46-279E-0E4C-B61D-2A483E8AF2F8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FA3E7D72-974B-B941-AA27-DBC65BE29752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0" name="Группа 12">
            <a:extLst>
              <a:ext uri="{FF2B5EF4-FFF2-40B4-BE49-F238E27FC236}">
                <a16:creationId xmlns:a16="http://schemas.microsoft.com/office/drawing/2014/main" id="{79F15635-F13A-E542-B7B8-DD99F6A60C10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92571F6-F5B5-824F-9D3B-92B84F81C764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7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BAAC5B-820A-9642-8C76-59A18C4B07D7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8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9">
                <a:extLst>
                  <a:ext uri="{FF2B5EF4-FFF2-40B4-BE49-F238E27FC236}">
                    <a16:creationId xmlns:a16="http://schemas.microsoft.com/office/drawing/2014/main" id="{C4C71319-BB1B-A444-B24C-10D17F4D493D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9">
                <a:extLst>
                  <a:ext uri="{FF2B5EF4-FFF2-40B4-BE49-F238E27FC236}">
                    <a16:creationId xmlns:a16="http://schemas.microsoft.com/office/drawing/2014/main" id="{C4C71319-BB1B-A444-B24C-10D17F4D4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20">
                <a:extLst>
                  <a:ext uri="{FF2B5EF4-FFF2-40B4-BE49-F238E27FC236}">
                    <a16:creationId xmlns:a16="http://schemas.microsoft.com/office/drawing/2014/main" id="{71152D1A-40A6-7A45-B740-2743F0F03978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20">
                <a:extLst>
                  <a:ext uri="{FF2B5EF4-FFF2-40B4-BE49-F238E27FC236}">
                    <a16:creationId xmlns:a16="http://schemas.microsoft.com/office/drawing/2014/main" id="{71152D1A-40A6-7A45-B740-2743F0F03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2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82BA0117-2A2F-174F-9CD8-799D25CD20F2}"/>
                  </a:ext>
                </a:extLst>
              </p:cNvPr>
              <p:cNvSpPr/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82BA0117-2A2F-174F-9CD8-799D25CD2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бъект 5">
            <a:extLst>
              <a:ext uri="{FF2B5EF4-FFF2-40B4-BE49-F238E27FC236}">
                <a16:creationId xmlns:a16="http://schemas.microsoft.com/office/drawing/2014/main" id="{5B4BF818-AC58-3C4B-8F5D-873A4DA35D88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2" name="Группа 12">
            <a:extLst>
              <a:ext uri="{FF2B5EF4-FFF2-40B4-BE49-F238E27FC236}">
                <a16:creationId xmlns:a16="http://schemas.microsoft.com/office/drawing/2014/main" id="{AB944764-7FBF-C643-BB13-F232A53940C2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141024-CA76-A545-8357-B2B2F2F73C21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7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F642B20-3416-2D47-9209-C19053388806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8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9">
                <a:extLst>
                  <a:ext uri="{FF2B5EF4-FFF2-40B4-BE49-F238E27FC236}">
                    <a16:creationId xmlns:a16="http://schemas.microsoft.com/office/drawing/2014/main" id="{27747579-77F3-D542-9A88-FB27DAB034B4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9">
                <a:extLst>
                  <a:ext uri="{FF2B5EF4-FFF2-40B4-BE49-F238E27FC236}">
                    <a16:creationId xmlns:a16="http://schemas.microsoft.com/office/drawing/2014/main" id="{27747579-77F3-D542-9A88-FB27DAB03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20">
                <a:extLst>
                  <a:ext uri="{FF2B5EF4-FFF2-40B4-BE49-F238E27FC236}">
                    <a16:creationId xmlns:a16="http://schemas.microsoft.com/office/drawing/2014/main" id="{34E70BBA-01B5-B446-B076-510E3FF548F0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20">
                <a:extLst>
                  <a:ext uri="{FF2B5EF4-FFF2-40B4-BE49-F238E27FC236}">
                    <a16:creationId xmlns:a16="http://schemas.microsoft.com/office/drawing/2014/main" id="{34E70BBA-01B5-B446-B076-510E3FF54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86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16E8881-39C9-234E-9801-1FF7743DE062}"/>
                  </a:ext>
                </a:extLst>
              </p:cNvPr>
              <p:cNvSpPr/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16E8881-39C9-234E-9801-1FF7743DE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FB9C576A-4AD0-F746-9CEA-7A6B2A06AD06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A6B54543-155B-A748-B386-1997F91EAF5C}"/>
              </a:ext>
            </a:extLst>
          </p:cNvPr>
          <p:cNvSpPr txBox="1">
            <a:spLocks/>
          </p:cNvSpPr>
          <p:nvPr/>
        </p:nvSpPr>
        <p:spPr>
          <a:xfrm>
            <a:off x="611560" y="3617241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разности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6" name="Группа 12">
            <a:extLst>
              <a:ext uri="{FF2B5EF4-FFF2-40B4-BE49-F238E27FC236}">
                <a16:creationId xmlns:a16="http://schemas.microsoft.com/office/drawing/2014/main" id="{D608726C-879E-DD40-B53C-06FB6996A566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DA6C330-9FBA-3F42-8679-989450FFCE3F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7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C83993-AFD2-5940-BDC3-6FDD65BE2245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8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19">
                <a:extLst>
                  <a:ext uri="{FF2B5EF4-FFF2-40B4-BE49-F238E27FC236}">
                    <a16:creationId xmlns:a16="http://schemas.microsoft.com/office/drawing/2014/main" id="{CE2B080D-2EE1-0A45-B53B-441A1A651244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19">
                <a:extLst>
                  <a:ext uri="{FF2B5EF4-FFF2-40B4-BE49-F238E27FC236}">
                    <a16:creationId xmlns:a16="http://schemas.microsoft.com/office/drawing/2014/main" id="{CE2B080D-2EE1-0A45-B53B-441A1A651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0">
                <a:extLst>
                  <a:ext uri="{FF2B5EF4-FFF2-40B4-BE49-F238E27FC236}">
                    <a16:creationId xmlns:a16="http://schemas.microsoft.com/office/drawing/2014/main" id="{5384FFE2-33F4-3341-9409-D3E79F4C1EF0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0">
                <a:extLst>
                  <a:ext uri="{FF2B5EF4-FFF2-40B4-BE49-F238E27FC236}">
                    <a16:creationId xmlns:a16="http://schemas.microsoft.com/office/drawing/2014/main" id="{5384FFE2-33F4-3341-9409-D3E79F4C1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0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Выборка:">
                <a:extLst>
                  <a:ext uri="{FF2B5EF4-FFF2-40B4-BE49-F238E27FC236}">
                    <a16:creationId xmlns:a16="http://schemas.microsoft.com/office/drawing/2014/main" id="{2C7DE2F0-5F85-2942-89D6-0CA5BD928939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4" name="Выборка:">
                <a:extLst>
                  <a:ext uri="{FF2B5EF4-FFF2-40B4-BE49-F238E27FC236}">
                    <a16:creationId xmlns:a16="http://schemas.microsoft.com/office/drawing/2014/main" id="{2C7DE2F0-5F85-2942-89D6-0CA5BD92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126F8CF2-22AB-A246-B137-02F549B1C5E4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126F8CF2-22AB-A246-B137-02F549B1C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999FFED7-08E7-C947-9199-033EDA99B9FC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999FFED7-08E7-C947-9199-033EDA99B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AB331CC9-19EB-0044-B3D4-9B7C8A663FC3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844060DF-05E3-5640-9E39-BABF0895954D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137F5929-4776-3C4E-B498-35A2394904E9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Как оценить:…">
            <a:extLst>
              <a:ext uri="{FF2B5EF4-FFF2-40B4-BE49-F238E27FC236}">
                <a16:creationId xmlns:a16="http://schemas.microsoft.com/office/drawing/2014/main" id="{1D00E2D8-0BDD-FD44-ACA0-F61925D7A1DA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8" name="Союзники :…">
            <a:extLst>
              <a:ext uri="{FF2B5EF4-FFF2-40B4-BE49-F238E27FC236}">
                <a16:creationId xmlns:a16="http://schemas.microsoft.com/office/drawing/2014/main" id="{939505D4-517A-2C46-9999-05FE2EE4ABB1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cxnSp>
        <p:nvCxnSpPr>
          <p:cNvPr id="33" name="Прямая со стрелкой 3">
            <a:extLst>
              <a:ext uri="{FF2B5EF4-FFF2-40B4-BE49-F238E27FC236}">
                <a16:creationId xmlns:a16="http://schemas.microsoft.com/office/drawing/2014/main" id="{1116947A-B655-5547-89DE-E6FDA52E24F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26">
            <a:extLst>
              <a:ext uri="{FF2B5EF4-FFF2-40B4-BE49-F238E27FC236}">
                <a16:creationId xmlns:a16="http://schemas.microsoft.com/office/drawing/2014/main" id="{3E1DFC51-600C-FC43-AEC6-537C871921C9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араметры:">
                <a:extLst>
                  <a:ext uri="{FF2B5EF4-FFF2-40B4-BE49-F238E27FC236}">
                    <a16:creationId xmlns:a16="http://schemas.microsoft.com/office/drawing/2014/main" id="{B0423EDD-BDEF-5F40-907F-8F1CB411F02E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5" name="Параметры:">
                <a:extLst>
                  <a:ext uri="{FF2B5EF4-FFF2-40B4-BE49-F238E27FC236}">
                    <a16:creationId xmlns:a16="http://schemas.microsoft.com/office/drawing/2014/main" id="{B0423EDD-BDEF-5F40-907F-8F1CB411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7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4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A7934-9696-D54B-8B95-95F0592900E2}"/>
                  </a:ext>
                </a:extLst>
              </p:cNvPr>
              <p:cNvSpPr txBox="1"/>
              <p:nvPr/>
            </p:nvSpPr>
            <p:spPr>
              <a:xfrm>
                <a:off x="1043608" y="4213706"/>
                <a:ext cx="4156073" cy="843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A7934-9696-D54B-8B95-95F05929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13706"/>
                <a:ext cx="4156073" cy="843116"/>
              </a:xfrm>
              <a:prstGeom prst="rect">
                <a:avLst/>
              </a:prstGeom>
              <a:blipFill>
                <a:blip r:embed="rId4"/>
                <a:stretch>
                  <a:fillRect l="-305" t="-4478" r="-2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2">
                <a:extLst>
                  <a:ext uri="{FF2B5EF4-FFF2-40B4-BE49-F238E27FC236}">
                    <a16:creationId xmlns:a16="http://schemas.microsoft.com/office/drawing/2014/main" id="{A9BD5112-2350-E548-9CA6-7EEDA9BF9767}"/>
                  </a:ext>
                </a:extLst>
              </p:cNvPr>
              <p:cNvSpPr/>
              <p:nvPr/>
            </p:nvSpPr>
            <p:spPr>
              <a:xfrm>
                <a:off x="1763688" y="429355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2">
                <a:extLst>
                  <a:ext uri="{FF2B5EF4-FFF2-40B4-BE49-F238E27FC236}">
                    <a16:creationId xmlns:a16="http://schemas.microsoft.com/office/drawing/2014/main" id="{A9BD5112-2350-E548-9CA6-7EEDA9BF9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293553"/>
                <a:ext cx="60542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22B7BDDA-A3DE-6C4D-92FB-7001305FA97E}"/>
                  </a:ext>
                </a:extLst>
              </p:cNvPr>
              <p:cNvSpPr/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22B7BDDA-A3DE-6C4D-92FB-7001305FA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DC00F417-D9C2-E34C-B615-6A39188FAC3A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32797A5B-417A-DB48-A403-08BCC93D3CD9}"/>
              </a:ext>
            </a:extLst>
          </p:cNvPr>
          <p:cNvSpPr txBox="1">
            <a:spLocks/>
          </p:cNvSpPr>
          <p:nvPr/>
        </p:nvSpPr>
        <p:spPr>
          <a:xfrm>
            <a:off x="611560" y="3617241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разности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8" name="Группа 12">
            <a:extLst>
              <a:ext uri="{FF2B5EF4-FFF2-40B4-BE49-F238E27FC236}">
                <a16:creationId xmlns:a16="http://schemas.microsoft.com/office/drawing/2014/main" id="{D13C97D1-20FE-574D-9C01-07917920A79B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2E52375-35DB-9246-AABE-6174BDF0BA21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7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AB3976-BCE1-F941-B121-005D528F1021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8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9">
                <a:extLst>
                  <a:ext uri="{FF2B5EF4-FFF2-40B4-BE49-F238E27FC236}">
                    <a16:creationId xmlns:a16="http://schemas.microsoft.com/office/drawing/2014/main" id="{E3DB5647-AB92-FD4A-871B-5BF9A361E5A1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9">
                <a:extLst>
                  <a:ext uri="{FF2B5EF4-FFF2-40B4-BE49-F238E27FC236}">
                    <a16:creationId xmlns:a16="http://schemas.microsoft.com/office/drawing/2014/main" id="{E3DB5647-AB92-FD4A-871B-5BF9A361E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0">
                <a:extLst>
                  <a:ext uri="{FF2B5EF4-FFF2-40B4-BE49-F238E27FC236}">
                    <a16:creationId xmlns:a16="http://schemas.microsoft.com/office/drawing/2014/main" id="{EDA5B184-F821-7848-ACCB-0F255C992859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0">
                <a:extLst>
                  <a:ext uri="{FF2B5EF4-FFF2-40B4-BE49-F238E27FC236}">
                    <a16:creationId xmlns:a16="http://schemas.microsoft.com/office/drawing/2014/main" id="{EDA5B184-F821-7848-ACCB-0F255C99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9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C676C6-544F-3441-96AD-44A2376E29C8}"/>
                  </a:ext>
                </a:extLst>
              </p:cNvPr>
              <p:cNvSpPr txBox="1"/>
              <p:nvPr/>
            </p:nvSpPr>
            <p:spPr>
              <a:xfrm>
                <a:off x="1043608" y="5379113"/>
                <a:ext cx="6521914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416F2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16F2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C676C6-544F-3441-96AD-44A2376E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79113"/>
                <a:ext cx="6521914" cy="829843"/>
              </a:xfrm>
              <a:prstGeom prst="rect">
                <a:avLst/>
              </a:prstGeom>
              <a:blipFill>
                <a:blip r:embed="rId3"/>
                <a:stretch>
                  <a:fillRect l="-388" t="-6061" r="-9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A1C0D1-1A16-7A4D-B1C0-DA091543C282}"/>
                  </a:ext>
                </a:extLst>
              </p:cNvPr>
              <p:cNvSpPr txBox="1"/>
              <p:nvPr/>
            </p:nvSpPr>
            <p:spPr>
              <a:xfrm>
                <a:off x="1043608" y="4213706"/>
                <a:ext cx="4156073" cy="843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16F2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A1C0D1-1A16-7A4D-B1C0-DA091543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213706"/>
                <a:ext cx="4156073" cy="843116"/>
              </a:xfrm>
              <a:prstGeom prst="rect">
                <a:avLst/>
              </a:prstGeom>
              <a:blipFill>
                <a:blip r:embed="rId4"/>
                <a:stretch>
                  <a:fillRect l="-305" t="-4478" r="-24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47456C5-AF05-0E4B-9824-94755CFF0459}"/>
                  </a:ext>
                </a:extLst>
              </p:cNvPr>
              <p:cNvSpPr/>
              <p:nvPr/>
            </p:nvSpPr>
            <p:spPr>
              <a:xfrm>
                <a:off x="1763688" y="429355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47456C5-AF05-0E4B-9824-94755CFF0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293553"/>
                <a:ext cx="60542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0917528-16D9-8140-8FCD-6E2DADB44201}"/>
                  </a:ext>
                </a:extLst>
              </p:cNvPr>
              <p:cNvSpPr/>
              <p:nvPr/>
            </p:nvSpPr>
            <p:spPr>
              <a:xfrm>
                <a:off x="2051720" y="5430350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0917528-16D9-8140-8FCD-6E2DADB44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430350"/>
                <a:ext cx="6054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1">
                <a:extLst>
                  <a:ext uri="{FF2B5EF4-FFF2-40B4-BE49-F238E27FC236}">
                    <a16:creationId xmlns:a16="http://schemas.microsoft.com/office/drawing/2014/main" id="{F4D3A37E-68BD-ED4D-994A-3708380938ED}"/>
                  </a:ext>
                </a:extLst>
              </p:cNvPr>
              <p:cNvSpPr/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1">
                <a:extLst>
                  <a:ext uri="{FF2B5EF4-FFF2-40B4-BE49-F238E27FC236}">
                    <a16:creationId xmlns:a16="http://schemas.microsoft.com/office/drawing/2014/main" id="{F4D3A37E-68BD-ED4D-994A-370838093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D8C9BB38-7D77-CC44-9CA7-410D84085F17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E4EE4A9F-2ECE-1047-B157-78ECD5233E59}"/>
              </a:ext>
            </a:extLst>
          </p:cNvPr>
          <p:cNvSpPr txBox="1">
            <a:spLocks/>
          </p:cNvSpPr>
          <p:nvPr/>
        </p:nvSpPr>
        <p:spPr>
          <a:xfrm>
            <a:off x="611560" y="3617241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разности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7" name="Группа 12">
            <a:extLst>
              <a:ext uri="{FF2B5EF4-FFF2-40B4-BE49-F238E27FC236}">
                <a16:creationId xmlns:a16="http://schemas.microsoft.com/office/drawing/2014/main" id="{8DD974C1-5914-C540-838D-3C71986D71AA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B2B5E9E-D428-6A46-BEE4-93BFA9014C04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8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F1BF33E-64A1-1E45-A1E0-88D539A98465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9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9">
                <a:extLst>
                  <a:ext uri="{FF2B5EF4-FFF2-40B4-BE49-F238E27FC236}">
                    <a16:creationId xmlns:a16="http://schemas.microsoft.com/office/drawing/2014/main" id="{3F62B161-2B5E-9443-8D03-0E723770DAF7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9">
                <a:extLst>
                  <a:ext uri="{FF2B5EF4-FFF2-40B4-BE49-F238E27FC236}">
                    <a16:creationId xmlns:a16="http://schemas.microsoft.com/office/drawing/2014/main" id="{3F62B161-2B5E-9443-8D03-0E723770D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0">
                <a:extLst>
                  <a:ext uri="{FF2B5EF4-FFF2-40B4-BE49-F238E27FC236}">
                    <a16:creationId xmlns:a16="http://schemas.microsoft.com/office/drawing/2014/main" id="{5631044D-0F8C-5148-BFB7-25D063F3453D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0">
                <a:extLst>
                  <a:ext uri="{FF2B5EF4-FFF2-40B4-BE49-F238E27FC236}">
                    <a16:creationId xmlns:a16="http://schemas.microsoft.com/office/drawing/2014/main" id="{5631044D-0F8C-5148-BFB7-25D063F34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19B242-98B9-4F40-AEA6-8F74DF5AA7F4}"/>
                  </a:ext>
                </a:extLst>
              </p:cNvPr>
              <p:cNvSpPr txBox="1"/>
              <p:nvPr/>
            </p:nvSpPr>
            <p:spPr>
              <a:xfrm>
                <a:off x="971600" y="4221088"/>
                <a:ext cx="6521914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19B242-98B9-4F40-AEA6-8F74DF5A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21088"/>
                <a:ext cx="6521914" cy="829843"/>
              </a:xfrm>
              <a:prstGeom prst="rect">
                <a:avLst/>
              </a:prstGeom>
              <a:blipFill>
                <a:blip r:embed="rId3"/>
                <a:stretch>
                  <a:fillRect l="-389" t="-5970" r="-1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21">
                <a:extLst>
                  <a:ext uri="{FF2B5EF4-FFF2-40B4-BE49-F238E27FC236}">
                    <a16:creationId xmlns:a16="http://schemas.microsoft.com/office/drawing/2014/main" id="{D567B535-6461-324D-A23C-DC11D052615D}"/>
                  </a:ext>
                </a:extLst>
              </p:cNvPr>
              <p:cNvSpPr/>
              <p:nvPr/>
            </p:nvSpPr>
            <p:spPr>
              <a:xfrm>
                <a:off x="1979712" y="4278984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21">
                <a:extLst>
                  <a:ext uri="{FF2B5EF4-FFF2-40B4-BE49-F238E27FC236}">
                    <a16:creationId xmlns:a16="http://schemas.microsoft.com/office/drawing/2014/main" id="{D567B535-6461-324D-A23C-DC11D052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78984"/>
                <a:ext cx="605422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13126098-AAE6-3E45-B97E-AF20061D93AC}"/>
                  </a:ext>
                </a:extLst>
              </p:cNvPr>
              <p:cNvSpPr/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1">
                <a:extLst>
                  <a:ext uri="{FF2B5EF4-FFF2-40B4-BE49-F238E27FC236}">
                    <a16:creationId xmlns:a16="http://schemas.microsoft.com/office/drawing/2014/main" id="{13126098-AAE6-3E45-B97E-AF20061D9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D0576988-7759-B54D-BE5F-7A4B7694714A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145C1BEC-0FDE-694D-8532-7BE201694BFC}"/>
              </a:ext>
            </a:extLst>
          </p:cNvPr>
          <p:cNvSpPr txBox="1">
            <a:spLocks/>
          </p:cNvSpPr>
          <p:nvPr/>
        </p:nvSpPr>
        <p:spPr>
          <a:xfrm>
            <a:off x="611560" y="3617241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разности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18" name="Группа 12">
            <a:extLst>
              <a:ext uri="{FF2B5EF4-FFF2-40B4-BE49-F238E27FC236}">
                <a16:creationId xmlns:a16="http://schemas.microsoft.com/office/drawing/2014/main" id="{26133406-8D71-5642-A9D3-C9F194C36737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EC37C0-3BB7-8D44-B32D-9FCFADEE02FE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7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332175-F721-A34C-9E2C-45D0EACB77AC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8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B9B0AE7B-5E91-C445-8367-780221709516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19">
                <a:extLst>
                  <a:ext uri="{FF2B5EF4-FFF2-40B4-BE49-F238E27FC236}">
                    <a16:creationId xmlns:a16="http://schemas.microsoft.com/office/drawing/2014/main" id="{B9B0AE7B-5E91-C445-8367-780221709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20">
                <a:extLst>
                  <a:ext uri="{FF2B5EF4-FFF2-40B4-BE49-F238E27FC236}">
                    <a16:creationId xmlns:a16="http://schemas.microsoft.com/office/drawing/2014/main" id="{D68FA51F-3C36-5842-B498-00250B3C8ED5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20">
                <a:extLst>
                  <a:ext uri="{FF2B5EF4-FFF2-40B4-BE49-F238E27FC236}">
                    <a16:creationId xmlns:a16="http://schemas.microsoft.com/office/drawing/2014/main" id="{D68FA51F-3C36-5842-B498-00250B3C8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0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Мощь долей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2789175-4216-9D4C-96BB-C0E6D0140CF1}"/>
                  </a:ext>
                </a:extLst>
              </p:cNvPr>
              <p:cNvSpPr/>
              <p:nvPr/>
            </p:nvSpPr>
            <p:spPr>
              <a:xfrm>
                <a:off x="971600" y="5050931"/>
                <a:ext cx="5803255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2789175-4216-9D4C-96BB-C0E6D0140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050931"/>
                <a:ext cx="5803255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8540FF-610B-2542-8B43-6A5F489E96A7}"/>
                  </a:ext>
                </a:extLst>
              </p:cNvPr>
              <p:cNvSpPr txBox="1"/>
              <p:nvPr/>
            </p:nvSpPr>
            <p:spPr>
              <a:xfrm>
                <a:off x="971600" y="4221088"/>
                <a:ext cx="6521914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2851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8540FF-610B-2542-8B43-6A5F489E9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21088"/>
                <a:ext cx="6521914" cy="829843"/>
              </a:xfrm>
              <a:prstGeom prst="rect">
                <a:avLst/>
              </a:prstGeom>
              <a:blipFill>
                <a:blip r:embed="rId4"/>
                <a:stretch>
                  <a:fillRect l="-389" t="-5970" r="-11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7CDD86E-9124-7E45-BF6E-97097892AEBE}"/>
                  </a:ext>
                </a:extLst>
              </p:cNvPr>
              <p:cNvSpPr/>
              <p:nvPr/>
            </p:nvSpPr>
            <p:spPr>
              <a:xfrm>
                <a:off x="1979712" y="4278984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7CDD86E-9124-7E45-BF6E-97097892A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78984"/>
                <a:ext cx="60542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1B6D4009-AC77-EE48-8109-3AC18245BE82}"/>
                  </a:ext>
                </a:extLst>
              </p:cNvPr>
              <p:cNvSpPr/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1B6D4009-AC77-EE48-8109-3AC18245B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8" y="2289123"/>
                <a:ext cx="3000693" cy="118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846D6E3C-24F8-5E42-B6E2-587A29D230A4}"/>
              </a:ext>
            </a:extLst>
          </p:cNvPr>
          <p:cNvSpPr txBox="1">
            <a:spLocks/>
          </p:cNvSpPr>
          <p:nvPr/>
        </p:nvSpPr>
        <p:spPr>
          <a:xfrm>
            <a:off x="611188" y="692696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доли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2BF6FBF5-93F4-3246-9ABA-4F1DF104FDDC}"/>
              </a:ext>
            </a:extLst>
          </p:cNvPr>
          <p:cNvSpPr txBox="1">
            <a:spLocks/>
          </p:cNvSpPr>
          <p:nvPr/>
        </p:nvSpPr>
        <p:spPr>
          <a:xfrm>
            <a:off x="611560" y="3617241"/>
            <a:ext cx="8352488" cy="529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</a:rPr>
              <a:t>Получаем доверительный интервал для разности долей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grpSp>
        <p:nvGrpSpPr>
          <p:cNvPr id="27" name="Группа 12">
            <a:extLst>
              <a:ext uri="{FF2B5EF4-FFF2-40B4-BE49-F238E27FC236}">
                <a16:creationId xmlns:a16="http://schemas.microsoft.com/office/drawing/2014/main" id="{C534FDDE-EEFF-0841-9720-D86EA73423DD}"/>
              </a:ext>
            </a:extLst>
          </p:cNvPr>
          <p:cNvGrpSpPr/>
          <p:nvPr/>
        </p:nvGrpSpPr>
        <p:grpSpPr>
          <a:xfrm>
            <a:off x="1744024" y="1304949"/>
            <a:ext cx="6086815" cy="837345"/>
            <a:chOff x="1907704" y="1288130"/>
            <a:chExt cx="6086815" cy="837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E342CB-34CF-4947-A90D-483ECF53B82B}"/>
                    </a:ext>
                  </a:extLst>
                </p:cNvPr>
                <p:cNvSpPr txBox="1"/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BDDE4A-D051-8F40-8C20-3EBA21BD7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80" y="1291881"/>
                  <a:ext cx="3430939" cy="711349"/>
                </a:xfrm>
                <a:prstGeom prst="rect">
                  <a:avLst/>
                </a:prstGeom>
                <a:blipFill>
                  <a:blip r:embed="rId7"/>
                  <a:stretch>
                    <a:fillRect l="-1107" t="-10526" r="-2952" b="-70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002B7D7-8E1A-514A-A2B7-1CC4A2F88944}"/>
                    </a:ext>
                  </a:extLst>
                </p:cNvPr>
                <p:cNvSpPr txBox="1"/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28516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F2CFC5-F46C-664A-96CC-A9A6CC322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1288130"/>
                  <a:ext cx="2102819" cy="837345"/>
                </a:xfrm>
                <a:prstGeom prst="rect">
                  <a:avLst/>
                </a:prstGeom>
                <a:blipFill>
                  <a:blip r:embed="rId8"/>
                  <a:stretch>
                    <a:fillRect l="-1198" t="-4478" r="-47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9">
                <a:extLst>
                  <a:ext uri="{FF2B5EF4-FFF2-40B4-BE49-F238E27FC236}">
                    <a16:creationId xmlns:a16="http://schemas.microsoft.com/office/drawing/2014/main" id="{BEA32A4F-DD2D-DE4D-86F4-6B2E2E44EACA}"/>
                  </a:ext>
                </a:extLst>
              </p:cNvPr>
              <p:cNvSpPr/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9">
                <a:extLst>
                  <a:ext uri="{FF2B5EF4-FFF2-40B4-BE49-F238E27FC236}">
                    <a16:creationId xmlns:a16="http://schemas.microsoft.com/office/drawing/2014/main" id="{BEA32A4F-DD2D-DE4D-86F4-6B2E2E44E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0" y="1337628"/>
                <a:ext cx="60542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0">
                <a:extLst>
                  <a:ext uri="{FF2B5EF4-FFF2-40B4-BE49-F238E27FC236}">
                    <a16:creationId xmlns:a16="http://schemas.microsoft.com/office/drawing/2014/main" id="{43C173EB-6521-D34C-BE38-72D8C72E7FAA}"/>
                  </a:ext>
                </a:extLst>
              </p:cNvPr>
              <p:cNvSpPr/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𝑎𝑠𝑦</m:t>
                      </m:r>
                    </m:oMath>
                  </m:oMathPara>
                </a14:m>
                <a:endParaRPr lang="ru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0">
                <a:extLst>
                  <a:ext uri="{FF2B5EF4-FFF2-40B4-BE49-F238E27FC236}">
                    <a16:creationId xmlns:a16="http://schemas.microsoft.com/office/drawing/2014/main" id="{43C173EB-6521-D34C-BE38-72D8C72E7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90" y="1374833"/>
                <a:ext cx="605422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8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1">
                <a:extLst>
                  <a:ext uri="{FF2B5EF4-FFF2-40B4-BE49-F238E27FC236}">
                    <a16:creationId xmlns:a16="http://schemas.microsoft.com/office/drawing/2014/main" id="{3D8E4D54-07F2-1448-A71F-8DF2F02503CE}"/>
                  </a:ext>
                </a:extLst>
              </p:cNvPr>
              <p:cNvSpPr/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1">
                <a:extLst>
                  <a:ext uri="{FF2B5EF4-FFF2-40B4-BE49-F238E27FC236}">
                    <a16:creationId xmlns:a16="http://schemas.microsoft.com/office/drawing/2014/main" id="{3D8E4D54-07F2-1448-A71F-8DF2F0250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0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1">
                <a:extLst>
                  <a:ext uri="{FF2B5EF4-FFF2-40B4-BE49-F238E27FC236}">
                    <a16:creationId xmlns:a16="http://schemas.microsoft.com/office/drawing/2014/main" id="{9FDAE34E-97FF-5A4D-BAAB-36EA2ADA92C6}"/>
                  </a:ext>
                </a:extLst>
              </p:cNvPr>
              <p:cNvSpPr/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1">
                <a:extLst>
                  <a:ext uri="{FF2B5EF4-FFF2-40B4-BE49-F238E27FC236}">
                    <a16:creationId xmlns:a16="http://schemas.microsoft.com/office/drawing/2014/main" id="{9FDAE34E-97FF-5A4D-BAAB-36EA2ADA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2E53E547-4BA4-2E4F-9697-B96441B58A52}"/>
              </a:ext>
            </a:extLst>
          </p:cNvPr>
          <p:cNvSpPr txBox="1">
            <a:spLocks/>
          </p:cNvSpPr>
          <p:nvPr/>
        </p:nvSpPr>
        <p:spPr>
          <a:xfrm>
            <a:off x="611560" y="1974353"/>
            <a:ext cx="8352488" cy="1447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Можно определить число наблюдений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длина доверительного интервала не превышала заранее  выбранный диапазон </a:t>
            </a:r>
          </a:p>
        </p:txBody>
      </p:sp>
    </p:spTree>
    <p:extLst>
      <p:ext uri="{BB962C8B-B14F-4D97-AF65-F5344CB8AC3E}">
        <p14:creationId xmlns:p14="http://schemas.microsoft.com/office/powerpoint/2010/main" val="23443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1">
                <a:extLst>
                  <a:ext uri="{FF2B5EF4-FFF2-40B4-BE49-F238E27FC236}">
                    <a16:creationId xmlns:a16="http://schemas.microsoft.com/office/drawing/2014/main" id="{97BD00D1-723F-6B46-9BFB-56934326C530}"/>
                  </a:ext>
                </a:extLst>
              </p:cNvPr>
              <p:cNvSpPr/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1">
                <a:extLst>
                  <a:ext uri="{FF2B5EF4-FFF2-40B4-BE49-F238E27FC236}">
                    <a16:creationId xmlns:a16="http://schemas.microsoft.com/office/drawing/2014/main" id="{97BD00D1-723F-6B46-9BFB-56934326C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98913CD2-2ABC-EB47-AEF9-77A980739F3D}"/>
                  </a:ext>
                </a:extLst>
              </p:cNvPr>
              <p:cNvSpPr/>
              <p:nvPr/>
            </p:nvSpPr>
            <p:spPr>
              <a:xfrm>
                <a:off x="2745367" y="3180238"/>
                <a:ext cx="3435556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3">
                <a:extLst>
                  <a:ext uri="{FF2B5EF4-FFF2-40B4-BE49-F238E27FC236}">
                    <a16:creationId xmlns:a16="http://schemas.microsoft.com/office/drawing/2014/main" id="{98913CD2-2ABC-EB47-AEF9-77A980739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67" y="3180238"/>
                <a:ext cx="3435556" cy="118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FF45E251-7D05-6A42-901F-E9FA1FE72E67}"/>
              </a:ext>
            </a:extLst>
          </p:cNvPr>
          <p:cNvSpPr txBox="1">
            <a:spLocks/>
          </p:cNvSpPr>
          <p:nvPr/>
        </p:nvSpPr>
        <p:spPr>
          <a:xfrm>
            <a:off x="611560" y="1974353"/>
            <a:ext cx="8352488" cy="1447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Можно определить число наблюдений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длина доверительного интервала не превышала заранее  выбранный диапазон </a:t>
            </a:r>
          </a:p>
        </p:txBody>
      </p:sp>
    </p:spTree>
    <p:extLst>
      <p:ext uri="{BB962C8B-B14F-4D97-AF65-F5344CB8AC3E}">
        <p14:creationId xmlns:p14="http://schemas.microsoft.com/office/powerpoint/2010/main" val="17668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107DC6B-89DF-DB46-9321-05C2EB5AF9FE}"/>
                  </a:ext>
                </a:extLst>
              </p:cNvPr>
              <p:cNvSpPr/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107DC6B-89DF-DB46-9321-05C2EB5AF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98" y="533773"/>
                <a:ext cx="300069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3DBADE7-E0C4-CB45-B09A-F87F409C4519}"/>
                  </a:ext>
                </a:extLst>
              </p:cNvPr>
              <p:cNvSpPr/>
              <p:nvPr/>
            </p:nvSpPr>
            <p:spPr>
              <a:xfrm>
                <a:off x="2745367" y="3180238"/>
                <a:ext cx="3435556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3DBADE7-E0C4-CB45-B09A-F87F409C4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67" y="3180238"/>
                <a:ext cx="3435556" cy="118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B53B9B8-A329-B048-8D40-7EA9E5BE5191}"/>
                  </a:ext>
                </a:extLst>
              </p:cNvPr>
              <p:cNvSpPr/>
              <p:nvPr/>
            </p:nvSpPr>
            <p:spPr>
              <a:xfrm>
                <a:off x="2872389" y="4775981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B53B9B8-A329-B048-8D40-7EA9E5BE5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389" y="4775981"/>
                <a:ext cx="3181512" cy="1023806"/>
              </a:xfrm>
              <a:prstGeom prst="rect">
                <a:avLst/>
              </a:prstGeom>
              <a:blipFill>
                <a:blip r:embed="rId5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5">
            <a:extLst>
              <a:ext uri="{FF2B5EF4-FFF2-40B4-BE49-F238E27FC236}">
                <a16:creationId xmlns:a16="http://schemas.microsoft.com/office/drawing/2014/main" id="{287AF4E4-E919-4B14-8211-09594203A1E7}"/>
              </a:ext>
            </a:extLst>
          </p:cNvPr>
          <p:cNvSpPr txBox="1">
            <a:spLocks/>
          </p:cNvSpPr>
          <p:nvPr/>
        </p:nvSpPr>
        <p:spPr>
          <a:xfrm>
            <a:off x="611560" y="1974353"/>
            <a:ext cx="8352488" cy="1447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Можно определить число наблюдений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чтобы длина доверительного интервала не превышала заранее  выбранный диапазон </a:t>
            </a:r>
          </a:p>
        </p:txBody>
      </p:sp>
    </p:spTree>
    <p:extLst>
      <p:ext uri="{BB962C8B-B14F-4D97-AF65-F5344CB8AC3E}">
        <p14:creationId xmlns:p14="http://schemas.microsoft.com/office/powerpoint/2010/main" val="24655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52C9DD7E-6F00-F341-837C-D5811B7667F0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15">
                <a:extLst>
                  <a:ext uri="{FF2B5EF4-FFF2-40B4-BE49-F238E27FC236}">
                    <a16:creationId xmlns:a16="http://schemas.microsoft.com/office/drawing/2014/main" id="{52C9DD7E-6F00-F341-837C-D5811B76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66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5">
                <a:extLst>
                  <a:ext uri="{FF2B5EF4-FFF2-40B4-BE49-F238E27FC236}">
                    <a16:creationId xmlns:a16="http://schemas.microsoft.com/office/drawing/2014/main" id="{0781DFC9-67F0-D748-A689-9781B460424C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5">
                <a:extLst>
                  <a:ext uri="{FF2B5EF4-FFF2-40B4-BE49-F238E27FC236}">
                    <a16:creationId xmlns:a16="http://schemas.microsoft.com/office/drawing/2014/main" id="{0781DFC9-67F0-D748-A689-9781B4604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B7ACC3F3-9AB9-D649-91DB-D9C64B60E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начала испытаний мы не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 мы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величина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никогда не будет превышать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B7ACC3F3-9AB9-D649-91DB-D9C64B60E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  <a:blipFill>
                <a:blip r:embed="rId4"/>
                <a:stretch>
                  <a:fillRect l="-2280" t="-7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2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88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</a:rPr>
              <a:t>Схема математической статистики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Выборка:">
                <a:extLst>
                  <a:ext uri="{FF2B5EF4-FFF2-40B4-BE49-F238E27FC236}">
                    <a16:creationId xmlns:a16="http://schemas.microsoft.com/office/drawing/2014/main" id="{134A6FBE-233E-FC41-80BC-7C03FA803526}"/>
                  </a:ext>
                </a:extLst>
              </p:cNvPr>
              <p:cNvSpPr txBox="1"/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/>
              <a:p>
                <a:pPr marL="9525" lvl="2" defTabSz="457200">
                  <a:spcBef>
                    <a:spcPts val="1200"/>
                  </a:spcBef>
                  <a:defRPr sz="22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Bold"/>
                    <a:ea typeface="MyriadPro-Bold"/>
                    <a:cs typeface="MyriadPro-Bold"/>
                    <a:sym typeface="MyriadPro-Bold"/>
                  </a:defRPr>
                </a:pPr>
                <a:r>
                  <a:rPr sz="2400" dirty="0" err="1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Выборка</a:t>
                </a:r>
                <a:r>
                  <a:rPr sz="2400" dirty="0">
                    <a:solidFill>
                      <a:srgbClr val="373737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rPr>
                  <a:t>:</a:t>
                </a:r>
                <a:r>
                  <a:rPr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2400" dirty="0">
                  <a:solidFill>
                    <a:srgbClr val="2658A1"/>
                  </a:solidFill>
                </a:endParaRPr>
              </a:p>
            </p:txBody>
          </p:sp>
        </mc:Choice>
        <mc:Fallback xmlns="">
          <p:sp>
            <p:nvSpPr>
              <p:cNvPr id="15" name="Выборка:">
                <a:extLst>
                  <a:ext uri="{FF2B5EF4-FFF2-40B4-BE49-F238E27FC236}">
                    <a16:creationId xmlns:a16="http://schemas.microsoft.com/office/drawing/2014/main" id="{134A6FBE-233E-FC41-80BC-7C03FA80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2696"/>
                <a:ext cx="2649153" cy="407804"/>
              </a:xfrm>
              <a:prstGeom prst="rect">
                <a:avLst/>
              </a:prstGeom>
              <a:blipFill>
                <a:blip r:embed="rId4"/>
                <a:stretch>
                  <a:fillRect l="-2857" t="-18182" b="-3636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FB6AA280-86A8-6748-A4DE-87C0AA74DD05}"/>
                  </a:ext>
                </a:extLst>
              </p:cNvPr>
              <p:cNvSpPr/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FB6AA280-86A8-6748-A4DE-87C0AA74D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94" y="1180337"/>
                <a:ext cx="610295" cy="605550"/>
              </a:xfrm>
              <a:prstGeom prst="rect">
                <a:avLst/>
              </a:prstGeom>
              <a:blipFill>
                <a:blip r:embed="rId5"/>
                <a:stretch>
                  <a:fillRect t="-12245" r="-8163" b="-183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62D44802-D529-9448-A961-91541CB7D169}"/>
                  </a:ext>
                </a:extLst>
              </p:cNvPr>
              <p:cNvSpPr/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32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62D44802-D529-9448-A961-91541CB7D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34" y="1180978"/>
                <a:ext cx="1223989" cy="604268"/>
              </a:xfrm>
              <a:prstGeom prst="rect">
                <a:avLst/>
              </a:prstGeom>
              <a:blipFill>
                <a:blip r:embed="rId6"/>
                <a:stretch>
                  <a:fillRect l="-3093" r="-4124" b="-142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">
            <a:extLst>
              <a:ext uri="{FF2B5EF4-FFF2-40B4-BE49-F238E27FC236}">
                <a16:creationId xmlns:a16="http://schemas.microsoft.com/office/drawing/2014/main" id="{3E13CF6A-D006-E943-8A34-C66BE8858424}"/>
              </a:ext>
            </a:extLst>
          </p:cNvPr>
          <p:cNvSpPr/>
          <p:nvPr/>
        </p:nvSpPr>
        <p:spPr>
          <a:xfrm>
            <a:off x="2153323" y="1368168"/>
            <a:ext cx="2756511" cy="229888"/>
          </a:xfrm>
          <a:prstGeom prst="rightArrow">
            <a:avLst>
              <a:gd name="adj1" fmla="val 36848"/>
              <a:gd name="adj2" fmla="val 66277"/>
            </a:avLst>
          </a:prstGeom>
          <a:gradFill>
            <a:gsLst>
              <a:gs pos="0">
                <a:srgbClr val="28516A">
                  <a:alpha val="0"/>
                </a:srgbClr>
              </a:gs>
              <a:gs pos="100000">
                <a:srgbClr val="54748B"/>
              </a:gs>
            </a:gsLst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" name="Ответы на  вопросы…">
            <a:extLst>
              <a:ext uri="{FF2B5EF4-FFF2-40B4-BE49-F238E27FC236}">
                <a16:creationId xmlns:a16="http://schemas.microsoft.com/office/drawing/2014/main" id="{57C76F98-D50E-DA42-961E-3E2B7D7FFCD9}"/>
              </a:ext>
            </a:extLst>
          </p:cNvPr>
          <p:cNvSpPr txBox="1"/>
          <p:nvPr/>
        </p:nvSpPr>
        <p:spPr>
          <a:xfrm>
            <a:off x="6823717" y="3180833"/>
            <a:ext cx="2009907" cy="1381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Ответы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на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вопросы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проверка</a:t>
            </a:r>
            <a:r>
              <a:rPr sz="2400" dirty="0">
                <a:solidFill>
                  <a:srgbClr val="373737"/>
                </a:solidFill>
              </a:rPr>
              <a:t> 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гипотез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3" name="Точность  оценки, прогнозов…">
            <a:extLst>
              <a:ext uri="{FF2B5EF4-FFF2-40B4-BE49-F238E27FC236}">
                <a16:creationId xmlns:a16="http://schemas.microsoft.com/office/drawing/2014/main" id="{4D7D49E4-9F8E-7D44-9A95-FFC48D1E1116}"/>
              </a:ext>
            </a:extLst>
          </p:cNvPr>
          <p:cNvSpPr txBox="1"/>
          <p:nvPr/>
        </p:nvSpPr>
        <p:spPr>
          <a:xfrm>
            <a:off x="6594998" y="813103"/>
            <a:ext cx="2238626" cy="1677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9050" rIns="19050" bIns="19050" anchor="ctr">
            <a:spAutoFit/>
          </a:bodyPr>
          <a:lstStyle/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Точность</a:t>
            </a:r>
            <a:r>
              <a:rPr sz="2400" dirty="0">
                <a:solidFill>
                  <a:srgbClr val="28516A"/>
                </a:solidFill>
              </a:rPr>
              <a:t> </a:t>
            </a:r>
            <a:br>
              <a:rPr sz="2400" dirty="0">
                <a:solidFill>
                  <a:srgbClr val="28516A"/>
                </a:solidFill>
              </a:rPr>
            </a:br>
            <a:r>
              <a:rPr sz="2400" dirty="0" err="1">
                <a:solidFill>
                  <a:srgbClr val="28516A"/>
                </a:solidFill>
              </a:rPr>
              <a:t>оценки</a:t>
            </a:r>
            <a:r>
              <a:rPr sz="2400" dirty="0">
                <a:solidFill>
                  <a:srgbClr val="28516A"/>
                </a:solidFill>
              </a:rPr>
              <a:t>, </a:t>
            </a:r>
            <a:r>
              <a:rPr sz="2400" dirty="0" err="1">
                <a:solidFill>
                  <a:srgbClr val="28516A"/>
                </a:solidFill>
              </a:rPr>
              <a:t>прогнозов</a:t>
            </a:r>
            <a:endParaRPr sz="2400" dirty="0">
              <a:solidFill>
                <a:srgbClr val="28516A"/>
              </a:solidFill>
            </a:endParaRPr>
          </a:p>
          <a:p>
            <a:pPr algn="r"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5E5E5E"/>
                </a:solidFill>
                <a:uFill>
                  <a:solidFill>
                    <a:srgbClr val="0059A9"/>
                  </a:solidFill>
                </a:u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доверительные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интервалы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7" name="Как оценить:…">
            <a:extLst>
              <a:ext uri="{FF2B5EF4-FFF2-40B4-BE49-F238E27FC236}">
                <a16:creationId xmlns:a16="http://schemas.microsoft.com/office/drawing/2014/main" id="{C813E079-BED1-EA40-A414-7E061E179667}"/>
              </a:ext>
            </a:extLst>
          </p:cNvPr>
          <p:cNvSpPr txBox="1"/>
          <p:nvPr/>
        </p:nvSpPr>
        <p:spPr>
          <a:xfrm>
            <a:off x="539552" y="1847013"/>
            <a:ext cx="2626835" cy="2177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0000" tIns="18000" rIns="46800" bIns="19050">
            <a:no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Как</a:t>
            </a:r>
            <a:r>
              <a:rPr sz="2400" dirty="0">
                <a:solidFill>
                  <a:srgbClr val="28516A"/>
                </a:solidFill>
              </a:rPr>
              <a:t> </a:t>
            </a:r>
            <a:r>
              <a:rPr sz="2400" dirty="0" err="1">
                <a:solidFill>
                  <a:srgbClr val="28516A"/>
                </a:solidFill>
              </a:rPr>
              <a:t>оценить</a:t>
            </a:r>
            <a:endParaRPr sz="2400" dirty="0">
              <a:solidFill>
                <a:srgbClr val="28516A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моментов</a:t>
            </a:r>
            <a:endParaRPr sz="2400" dirty="0">
              <a:solidFill>
                <a:srgbClr val="373737"/>
              </a:solidFill>
            </a:endParaRPr>
          </a:p>
          <a:p>
            <a:pPr marL="342900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sz="2400" dirty="0" err="1">
                <a:solidFill>
                  <a:srgbClr val="373737"/>
                </a:solidFill>
              </a:rPr>
              <a:t>Метод</a:t>
            </a:r>
            <a:br>
              <a:rPr sz="2400" dirty="0">
                <a:solidFill>
                  <a:srgbClr val="373737"/>
                </a:solidFill>
              </a:rPr>
            </a:br>
            <a:r>
              <a:rPr sz="2400" dirty="0" err="1">
                <a:solidFill>
                  <a:srgbClr val="373737"/>
                </a:solidFill>
              </a:rPr>
              <a:t>максимального</a:t>
            </a:r>
            <a:r>
              <a:rPr sz="2400" dirty="0">
                <a:solidFill>
                  <a:srgbClr val="373737"/>
                </a:solidFill>
              </a:rPr>
              <a:t> </a:t>
            </a:r>
            <a:r>
              <a:rPr sz="2400" dirty="0" err="1">
                <a:solidFill>
                  <a:srgbClr val="373737"/>
                </a:solidFill>
              </a:rPr>
              <a:t>правдоподобия</a:t>
            </a:r>
            <a:endParaRPr sz="2400" dirty="0">
              <a:solidFill>
                <a:srgbClr val="373737"/>
              </a:solidFill>
            </a:endParaRPr>
          </a:p>
        </p:txBody>
      </p:sp>
      <p:sp>
        <p:nvSpPr>
          <p:cNvPr id="28" name="Союзники :…">
            <a:extLst>
              <a:ext uri="{FF2B5EF4-FFF2-40B4-BE49-F238E27FC236}">
                <a16:creationId xmlns:a16="http://schemas.microsoft.com/office/drawing/2014/main" id="{F28D67D9-2EED-F243-9AD6-7BDEAD6CC29A}"/>
              </a:ext>
            </a:extLst>
          </p:cNvPr>
          <p:cNvSpPr txBox="1"/>
          <p:nvPr/>
        </p:nvSpPr>
        <p:spPr>
          <a:xfrm>
            <a:off x="3592972" y="1852675"/>
            <a:ext cx="3077576" cy="2061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0000" tIns="19050" rIns="46800" bIns="19050">
            <a:spAutoFit/>
          </a:bodyPr>
          <a:lstStyle/>
          <a:p>
            <a:pPr defTabSz="457200">
              <a:lnSpc>
                <a:spcPct val="80000"/>
              </a:lnSpc>
              <a:spcBef>
                <a:spcPts val="1200"/>
              </a:spcBef>
              <a:defRPr sz="2200">
                <a:solidFill>
                  <a:srgbClr val="0059A9"/>
                </a:solidFill>
                <a:uFill>
                  <a:solidFill>
                    <a:srgbClr val="0059A9"/>
                  </a:solidFill>
                </a:u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sz="2400" dirty="0" err="1">
                <a:solidFill>
                  <a:srgbClr val="28516A"/>
                </a:solidFill>
              </a:rPr>
              <a:t>Союзники</a:t>
            </a:r>
            <a:endParaRPr lang="ru-RU" sz="2400" dirty="0">
              <a:solidFill>
                <a:srgbClr val="28516A"/>
              </a:solidFill>
            </a:endParaRPr>
          </a:p>
          <a:p>
            <a:pPr marL="276225" defTabSz="584200">
              <a:lnSpc>
                <a:spcPct val="80000"/>
              </a:lnSpc>
              <a:spcBef>
                <a:spcPts val="1400"/>
              </a:spcBef>
              <a:buClr>
                <a:srgbClr val="2459A4"/>
              </a:buClr>
              <a:buSzPct val="100000"/>
              <a:defRPr sz="2200" spc="22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Асимптотические</a:t>
            </a:r>
            <a:br>
              <a:rPr lang="ru-RU" sz="2400" dirty="0">
                <a:solidFill>
                  <a:schemeClr val="bg1">
                    <a:lumMod val="90000"/>
                  </a:schemeClr>
                </a:solidFill>
              </a:rPr>
            </a:br>
            <a:r>
              <a:rPr lang="ru-RU" sz="2400" dirty="0">
                <a:solidFill>
                  <a:schemeClr val="bg1">
                    <a:lumMod val="90000"/>
                  </a:schemeClr>
                </a:solidFill>
              </a:rPr>
              <a:t>(при большом </a:t>
            </a:r>
            <a:r>
              <a:rPr lang="en-US" sz="2400" dirty="0">
                <a:solidFill>
                  <a:schemeClr val="bg1">
                    <a:lumMod val="90000"/>
                  </a:schemeClr>
                </a:solidFill>
              </a:rPr>
              <a:t>n)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ЦПТ</a:t>
            </a:r>
          </a:p>
          <a:p>
            <a:pPr marL="619125" lvl="1" indent="-342900" defTabSz="584200">
              <a:lnSpc>
                <a:spcPct val="80000"/>
              </a:lnSpc>
              <a:spcBef>
                <a:spcPts val="1400"/>
              </a:spcBef>
              <a:buClr>
                <a:srgbClr val="54748B"/>
              </a:buClr>
              <a:buSzPct val="100000"/>
              <a:buFont typeface="Arial" panose="020B0604020202020204" pitchFamily="34" charset="0"/>
              <a:buChar char="•"/>
              <a:defRPr sz="2200" spc="22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400" dirty="0">
                <a:solidFill>
                  <a:srgbClr val="373737"/>
                </a:solidFill>
              </a:rPr>
              <a:t>Дельта-метод </a:t>
            </a:r>
          </a:p>
        </p:txBody>
      </p:sp>
      <p:cxnSp>
        <p:nvCxnSpPr>
          <p:cNvPr id="35" name="Прямая со стрелкой 3">
            <a:extLst>
              <a:ext uri="{FF2B5EF4-FFF2-40B4-BE49-F238E27FC236}">
                <a16:creationId xmlns:a16="http://schemas.microsoft.com/office/drawing/2014/main" id="{E235CC2D-E04D-1246-A6FB-8C027FAEF5F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33823" y="1067172"/>
            <a:ext cx="1133876" cy="415940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6EF20593-F3C0-B044-9843-CF144BD181EA}"/>
              </a:ext>
            </a:extLst>
          </p:cNvPr>
          <p:cNvCxnSpPr>
            <a:cxnSpLocks/>
          </p:cNvCxnSpPr>
          <p:nvPr/>
        </p:nvCxnSpPr>
        <p:spPr>
          <a:xfrm>
            <a:off x="6080166" y="1769423"/>
            <a:ext cx="1223159" cy="1353787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9A706FBB-212F-9342-B0F1-8715FDF7ED7F}"/>
                  </a:ext>
                </a:extLst>
              </p:cNvPr>
              <p:cNvSpPr/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</p:spPr>
            <p:txBody>
              <a:bodyPr wrap="square" lIns="90000">
                <a:spAutoFit/>
              </a:bodyPr>
              <a:lstStyle/>
              <a:p>
                <a:pPr marL="276225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2459A4"/>
                  </a:buClr>
                  <a:buSzPct val="100000"/>
                  <a:defRPr sz="2200" spc="22">
                    <a:solidFill>
                      <a:srgbClr val="26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chemeClr val="bg1">
                        <a:lumMod val="90000"/>
                      </a:schemeClr>
                    </a:solidFill>
                  </a:rPr>
                  <a:t>Точные </a:t>
                </a: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>
                    <a:solidFill>
                      <a:srgbClr val="373737"/>
                    </a:solidFill>
                  </a:rPr>
                  <a:t>Теорема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Фишера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2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r-AE" sz="2400" dirty="0">
                  <a:solidFill>
                    <a:srgbClr val="373737"/>
                  </a:solidFill>
                </a:endParaRPr>
              </a:p>
              <a:p>
                <a:pPr marL="619125" lvl="1" indent="-342900" defTabSz="584200">
                  <a:lnSpc>
                    <a:spcPct val="80000"/>
                  </a:lnSpc>
                  <a:spcBef>
                    <a:spcPts val="1400"/>
                  </a:spcBef>
                  <a:buClr>
                    <a:srgbClr val="54748B"/>
                  </a:buClr>
                  <a:buSzPct val="100000"/>
                  <a:buFont typeface="Arial" panose="020B0604020202020204" pitchFamily="34" charset="0"/>
                  <a:buChar char="•"/>
                  <a:defRPr sz="2200" spc="22">
                    <a:solidFill>
                      <a:srgbClr val="5E5E5E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sz="2400" dirty="0" err="1">
                    <a:solidFill>
                      <a:srgbClr val="373737"/>
                    </a:solidFill>
                  </a:rPr>
                  <a:t>Ещё</a:t>
                </a:r>
                <a:r>
                  <a:rPr lang="ru-RU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союзники</a:t>
                </a:r>
                <a:r>
                  <a:rPr lang="ru-RU" sz="2400" dirty="0">
                    <a:solidFill>
                      <a:srgbClr val="373737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7" name="Прямоугольник 4">
                <a:extLst>
                  <a:ext uri="{FF2B5EF4-FFF2-40B4-BE49-F238E27FC236}">
                    <a16:creationId xmlns:a16="http://schemas.microsoft.com/office/drawing/2014/main" id="{9A706FBB-212F-9342-B0F1-8715FDF7E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3" y="4079530"/>
                <a:ext cx="3077576" cy="2145652"/>
              </a:xfrm>
              <a:prstGeom prst="rect">
                <a:avLst/>
              </a:prstGeom>
              <a:blipFill>
                <a:blip r:embed="rId7"/>
                <a:stretch>
                  <a:fillRect t="-4706" b="-52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416F9882-ABA6-D44B-B591-FC073B19FD71}"/>
                  </a:ext>
                </a:extLst>
              </p:cNvPr>
              <p:cNvSpPr txBox="1"/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90000" tIns="19050" rIns="46800" bIns="19050" anchor="t">
                <a:spAutoFit/>
              </a:bodyPr>
              <a:lstStyle>
                <a:defPPr>
                  <a:defRPr lang="ru-RU"/>
                </a:defPPr>
                <a:lvl3pPr marL="9525" lvl="2" defTabSz="457200">
                  <a:spcBef>
                    <a:spcPts val="1200"/>
                  </a:spcBef>
                  <a:defRPr sz="2400">
                    <a:solidFill>
                      <a:srgbClr val="5E5E5E"/>
                    </a:solidFill>
                    <a:uFill>
                      <a:solidFill>
                        <a:srgbClr val="0059A9"/>
                      </a:solidFill>
                    </a:uFill>
                    <a:latin typeface="MyriadPro-Regular"/>
                    <a:ea typeface="MyriadPro-Regular"/>
                    <a:cs typeface="MyriadPro-Regular"/>
                  </a:defRPr>
                </a:lvl3pPr>
              </a:lstStyle>
              <a:p>
                <a:pPr lvl="2"/>
                <a:r>
                  <a:rPr lang="ru-RU" dirty="0">
                    <a:solidFill>
                      <a:srgbClr val="373737"/>
                    </a:solidFill>
                    <a:sym typeface="MyriadPro-Regular"/>
                  </a:rPr>
                  <a:t>Параметр:</a:t>
                </a:r>
                <a:r>
                  <a:rPr lang="ru-RU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8" name="Параметры:">
                <a:extLst>
                  <a:ext uri="{FF2B5EF4-FFF2-40B4-BE49-F238E27FC236}">
                    <a16:creationId xmlns:a16="http://schemas.microsoft.com/office/drawing/2014/main" id="{416F9882-ABA6-D44B-B591-FC073B19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9" y="701710"/>
                <a:ext cx="2952328" cy="407804"/>
              </a:xfrm>
              <a:prstGeom prst="rect">
                <a:avLst/>
              </a:prstGeom>
              <a:blipFill>
                <a:blip r:embed="rId8"/>
                <a:stretch>
                  <a:fillRect l="-2564" t="-15152" b="-39394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67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5">
                <a:extLst>
                  <a:ext uri="{FF2B5EF4-FFF2-40B4-BE49-F238E27FC236}">
                    <a16:creationId xmlns:a16="http://schemas.microsoft.com/office/drawing/2014/main" id="{84DE1053-9905-3944-B277-4E26BA0951D3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5">
                <a:extLst>
                  <a:ext uri="{FF2B5EF4-FFF2-40B4-BE49-F238E27FC236}">
                    <a16:creationId xmlns:a16="http://schemas.microsoft.com/office/drawing/2014/main" id="{84DE1053-9905-3944-B277-4E26BA095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8EE1CD61-6F2E-834F-A3F2-F1F25202B1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начала испытаний мы не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 мы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величина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никогда не будет превышать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8EE1CD61-6F2E-834F-A3F2-F1F25202B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  <a:blipFill>
                <a:blip r:embed="rId4"/>
                <a:stretch>
                  <a:fillRect l="-2280" t="-7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8D527EDC-5DA7-5548-9606-8FA93AE79205}"/>
                  </a:ext>
                </a:extLst>
              </p:cNvPr>
              <p:cNvSpPr/>
              <p:nvPr/>
            </p:nvSpPr>
            <p:spPr>
              <a:xfrm>
                <a:off x="506286" y="3051776"/>
                <a:ext cx="3958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6">
                <a:extLst>
                  <a:ext uri="{FF2B5EF4-FFF2-40B4-BE49-F238E27FC236}">
                    <a16:creationId xmlns:a16="http://schemas.microsoft.com/office/drawing/2014/main" id="{8D527EDC-5DA7-5548-9606-8FA93AE79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" y="3051776"/>
                <a:ext cx="395871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8E0D4218-3006-E040-B27C-4B06798A0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272" y="3128079"/>
            <a:ext cx="4292064" cy="28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5">
                <a:extLst>
                  <a:ext uri="{FF2B5EF4-FFF2-40B4-BE49-F238E27FC236}">
                    <a16:creationId xmlns:a16="http://schemas.microsoft.com/office/drawing/2014/main" id="{2BA689CF-29AF-B144-B6B3-6CB3A232D2EC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5">
                <a:extLst>
                  <a:ext uri="{FF2B5EF4-FFF2-40B4-BE49-F238E27FC236}">
                    <a16:creationId xmlns:a16="http://schemas.microsoft.com/office/drawing/2014/main" id="{2BA689CF-29AF-B144-B6B3-6CB3A232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6F83C885-B2A9-4C4C-8C34-F2B7B5EE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начала испытаний мы не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 мы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величина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никогда не будет превышать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6F83C885-B2A9-4C4C-8C34-F2B7B5EE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  <a:blipFill>
                <a:blip r:embed="rId4"/>
                <a:stretch>
                  <a:fillRect l="-2280" t="-7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F805651C-6115-F846-A6BF-55BBBB6DF14C}"/>
                  </a:ext>
                </a:extLst>
              </p:cNvPr>
              <p:cNvSpPr/>
              <p:nvPr/>
            </p:nvSpPr>
            <p:spPr>
              <a:xfrm>
                <a:off x="506286" y="3051776"/>
                <a:ext cx="3958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F805651C-6115-F846-A6BF-55BBBB6D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" y="3051776"/>
                <a:ext cx="395871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8">
                <a:extLst>
                  <a:ext uri="{FF2B5EF4-FFF2-40B4-BE49-F238E27FC236}">
                    <a16:creationId xmlns:a16="http://schemas.microsoft.com/office/drawing/2014/main" id="{DEBA0726-07E4-D546-9FFD-99F3EE1D6AA8}"/>
                  </a:ext>
                </a:extLst>
              </p:cNvPr>
              <p:cNvSpPr/>
              <p:nvPr/>
            </p:nvSpPr>
            <p:spPr>
              <a:xfrm>
                <a:off x="506286" y="3600141"/>
                <a:ext cx="28184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)=1−2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8">
                <a:extLst>
                  <a:ext uri="{FF2B5EF4-FFF2-40B4-BE49-F238E27FC236}">
                    <a16:creationId xmlns:a16="http://schemas.microsoft.com/office/drawing/2014/main" id="{DEBA0726-07E4-D546-9FFD-99F3EE1D6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" y="3600141"/>
                <a:ext cx="281846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2206B4AD-CDC8-024B-8D4E-9ECAB097C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272" y="3128079"/>
            <a:ext cx="4292064" cy="28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B53B9B8-A329-B048-8D40-7EA9E5BE5191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B53B9B8-A329-B048-8D40-7EA9E5BE5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FE54639-F101-524C-A220-483DB5658F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начала испытаний мы не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 мы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величина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никогда не будет превышать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FE54639-F101-524C-A220-483DB5658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  <a:blipFill>
                <a:blip r:embed="rId4"/>
                <a:stretch>
                  <a:fillRect l="-2280" t="-7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D4A269E-3F3A-5F4A-9848-F78165F5A52A}"/>
                  </a:ext>
                </a:extLst>
              </p:cNvPr>
              <p:cNvSpPr/>
              <p:nvPr/>
            </p:nvSpPr>
            <p:spPr>
              <a:xfrm>
                <a:off x="506286" y="3051776"/>
                <a:ext cx="3958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D4A269E-3F3A-5F4A-9848-F78165F5A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" y="3051776"/>
                <a:ext cx="395871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1802E1C-C142-1842-8F57-8643AC1CD279}"/>
                  </a:ext>
                </a:extLst>
              </p:cNvPr>
              <p:cNvSpPr/>
              <p:nvPr/>
            </p:nvSpPr>
            <p:spPr>
              <a:xfrm>
                <a:off x="506286" y="3600141"/>
                <a:ext cx="28184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)=1−2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1802E1C-C142-1842-8F57-8643AC1CD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" y="3600141"/>
                <a:ext cx="281846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6775958-5A8D-7D4A-97B7-A51467D601DF}"/>
                  </a:ext>
                </a:extLst>
              </p:cNvPr>
              <p:cNvSpPr/>
              <p:nvPr/>
            </p:nvSpPr>
            <p:spPr>
              <a:xfrm>
                <a:off x="1503847" y="4172547"/>
                <a:ext cx="15829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6775958-5A8D-7D4A-97B7-A51467D60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47" y="4172547"/>
                <a:ext cx="1582997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FC03B8-211A-6E49-AD8A-711AD68180B7}"/>
                  </a:ext>
                </a:extLst>
              </p:cNvPr>
              <p:cNvSpPr/>
              <p:nvPr/>
            </p:nvSpPr>
            <p:spPr>
              <a:xfrm>
                <a:off x="1776493" y="4696259"/>
                <a:ext cx="1836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)=0.25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FC03B8-211A-6E49-AD8A-711AD6818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493" y="4696259"/>
                <a:ext cx="1836785" cy="461665"/>
              </a:xfrm>
              <a:prstGeom prst="rect">
                <a:avLst/>
              </a:prstGeom>
              <a:blipFill>
                <a:blip r:embed="rId8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27341A05-7884-8B45-B85F-4CE40A35CB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272" y="3128079"/>
            <a:ext cx="4292064" cy="28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2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5">
                <a:extLst>
                  <a:ext uri="{FF2B5EF4-FFF2-40B4-BE49-F238E27FC236}">
                    <a16:creationId xmlns:a16="http://schemas.microsoft.com/office/drawing/2014/main" id="{523F6B5D-00C0-D444-8D8A-2042ED6ABDD0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5">
                <a:extLst>
                  <a:ext uri="{FF2B5EF4-FFF2-40B4-BE49-F238E27FC236}">
                    <a16:creationId xmlns:a16="http://schemas.microsoft.com/office/drawing/2014/main" id="{523F6B5D-00C0-D444-8D8A-2042ED6AB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4FED5DC-EBD7-A240-B888-4C88E6E9E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начала испытаний мы не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 мы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величина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никогда не будет превышать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Эту оценку сверху мы можем использовать для поиска необходимого значения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4FED5DC-EBD7-A240-B888-4C88E6E9E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  <a:blipFill>
                <a:blip r:embed="rId4"/>
                <a:stretch>
                  <a:fillRect l="-2280" t="-7778" b="-6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2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Число наблюдений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30CF5A-28A8-E84E-8254-63FC7477D724}"/>
                  </a:ext>
                </a:extLst>
              </p:cNvPr>
              <p:cNvSpPr/>
              <p:nvPr/>
            </p:nvSpPr>
            <p:spPr>
              <a:xfrm>
                <a:off x="2625929" y="4149080"/>
                <a:ext cx="4179734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30CF5A-28A8-E84E-8254-63FC7477D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29" y="4149080"/>
                <a:ext cx="4179734" cy="1023806"/>
              </a:xfrm>
              <a:prstGeom prst="rect">
                <a:avLst/>
              </a:prstGeom>
              <a:blipFill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5">
                <a:extLst>
                  <a:ext uri="{FF2B5EF4-FFF2-40B4-BE49-F238E27FC236}">
                    <a16:creationId xmlns:a16="http://schemas.microsoft.com/office/drawing/2014/main" id="{FA6322F2-AF0D-C042-8DCB-A45C6E3607DA}"/>
                  </a:ext>
                </a:extLst>
              </p:cNvPr>
              <p:cNvSpPr/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5">
                <a:extLst>
                  <a:ext uri="{FF2B5EF4-FFF2-40B4-BE49-F238E27FC236}">
                    <a16:creationId xmlns:a16="http://schemas.microsoft.com/office/drawing/2014/main" id="{FA6322F2-AF0D-C042-8DCB-A45C6E360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44" y="660385"/>
                <a:ext cx="3181512" cy="1023806"/>
              </a:xfrm>
              <a:prstGeom prst="rect">
                <a:avLst/>
              </a:prstGeom>
              <a:blipFill>
                <a:blip r:embed="rId4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AEB99862-FD4B-6742-87AB-19776E8A7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До начала испытаний мы не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но мы знаем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величина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никогда не будет превышать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Эту оценку сверху мы можем использовать для поиска необходимого значения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endParaRPr lang="en-US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AEB99862-FD4B-6742-87AB-19776E8A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1"/>
                <a:ext cx="8352488" cy="1139238"/>
              </a:xfrm>
              <a:prstGeom prst="rect">
                <a:avLst/>
              </a:prstGeom>
              <a:blipFill>
                <a:blip r:embed="rId5"/>
                <a:stretch>
                  <a:fillRect l="-2280" t="-7778" b="-6444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4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D3E51BFF-A97E-C348-9D58-EB8DD48E092F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8424936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Доля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ru-RU" sz="2400" dirty="0">
                <a:solidFill>
                  <a:srgbClr val="373737"/>
                </a:solidFill>
              </a:rPr>
              <a:t> это среднее, посчитанное по выборке из нулей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единиц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DABDAEEC-817F-1846-8787-63BC1B6EE9F9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8424936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Доля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ru-RU" sz="2400" dirty="0">
                <a:solidFill>
                  <a:srgbClr val="373737"/>
                </a:solidFill>
              </a:rPr>
              <a:t> это среднее, посчитанное по выборке из нулей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единиц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С помощью ЦПТ можно построить доверительные интервалы для долей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Myriad Pro" panose="020B0503030403020204" pitchFamily="34" charset="0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1560" y="692150"/>
            <a:ext cx="8424936" cy="547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Доля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ru-RU" sz="2400" dirty="0">
                <a:solidFill>
                  <a:srgbClr val="373737"/>
                </a:solidFill>
              </a:rPr>
              <a:t> это среднее, посчитанное по выборке из нулей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 единиц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С помощью ЦПТ можно построить доверительные интервалы для долей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r>
              <a:rPr lang="ru-RU" sz="2400" dirty="0">
                <a:solidFill>
                  <a:srgbClr val="373737"/>
                </a:solidFill>
              </a:rPr>
              <a:t>Из-за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вероятность принимает значения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 отрезке от нуля до единицы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мы можем оценить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сколько наблюдений нам нужно собрать для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определённой ширины интервала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54748B"/>
              </a:buClr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3347</Words>
  <Application>Microsoft Macintosh PowerPoint</Application>
  <PresentationFormat>Экран (4:3)</PresentationFormat>
  <Paragraphs>699</Paragraphs>
  <Slides>97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7" baseType="lpstr">
      <vt:lpstr>Arial</vt:lpstr>
      <vt:lpstr>Calibri</vt:lpstr>
      <vt:lpstr>Cambria Math</vt:lpstr>
      <vt:lpstr>DIN Alternate Bold</vt:lpstr>
      <vt:lpstr>Helvetica Neue Medium</vt:lpstr>
      <vt:lpstr>Myriad Pro</vt:lpstr>
      <vt:lpstr>MyriadPro-Bold</vt:lpstr>
      <vt:lpstr>MyriadPro-Regular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 моментов</vt:lpstr>
      <vt:lpstr>Метод моментов</vt:lpstr>
      <vt:lpstr>Метод моментов</vt:lpstr>
      <vt:lpstr>Метод моментов</vt:lpstr>
      <vt:lpstr>Метод моментов</vt:lpstr>
      <vt:lpstr>Метод моментов</vt:lpstr>
      <vt:lpstr>Метод моментов</vt:lpstr>
      <vt:lpstr>Метод моментов</vt:lpstr>
      <vt:lpstr>Метод моментов</vt:lpstr>
      <vt:lpstr>Метод моментов</vt:lpstr>
      <vt:lpstr>Резюме</vt:lpstr>
      <vt:lpstr>Резюме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Мощь средних</vt:lpstr>
      <vt:lpstr>Резюме</vt:lpstr>
      <vt:lpstr>Резюме</vt:lpstr>
      <vt:lpstr>Резюме</vt:lpstr>
      <vt:lpstr>Презентация PowerPoint</vt:lpstr>
      <vt:lpstr>Разность средних</vt:lpstr>
      <vt:lpstr>Разность средних</vt:lpstr>
      <vt:lpstr>Разность средних</vt:lpstr>
      <vt:lpstr>Разность средних</vt:lpstr>
      <vt:lpstr>Разность средних</vt:lpstr>
      <vt:lpstr>Разность средних</vt:lpstr>
      <vt:lpstr>Разность средних</vt:lpstr>
      <vt:lpstr>Презентация PowerPoint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Мощь долей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Число наблюдений</vt:lpstr>
      <vt:lpstr>Резюме</vt:lpstr>
      <vt:lpstr>Резюме</vt:lpstr>
      <vt:lpstr>Резюме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Филипп Ульянкин</cp:lastModifiedBy>
  <cp:revision>1854</cp:revision>
  <dcterms:created xsi:type="dcterms:W3CDTF">2005-01-01T07:06:31Z</dcterms:created>
  <dcterms:modified xsi:type="dcterms:W3CDTF">2020-11-25T09:07:40Z</dcterms:modified>
</cp:coreProperties>
</file>